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60" r:id="rId2"/>
    <p:sldId id="263" r:id="rId3"/>
    <p:sldId id="310" r:id="rId4"/>
    <p:sldId id="312" r:id="rId5"/>
    <p:sldId id="313" r:id="rId6"/>
    <p:sldId id="314" r:id="rId7"/>
    <p:sldId id="320" r:id="rId8"/>
    <p:sldId id="321" r:id="rId9"/>
    <p:sldId id="322" r:id="rId10"/>
    <p:sldId id="311" r:id="rId11"/>
    <p:sldId id="327" r:id="rId12"/>
    <p:sldId id="323" r:id="rId13"/>
    <p:sldId id="324" r:id="rId14"/>
    <p:sldId id="325" r:id="rId15"/>
    <p:sldId id="326" r:id="rId16"/>
    <p:sldId id="274" r:id="rId17"/>
    <p:sldId id="318" r:id="rId18"/>
  </p:sldIdLst>
  <p:sldSz cx="12192000" cy="6858000"/>
  <p:notesSz cx="6858000" cy="9144000"/>
  <p:embeddedFontLst>
    <p:embeddedFont>
      <p:font typeface="Calibri" panose="020F0502020204030204" pitchFamily="34" charset="0"/>
      <p:regular r:id="rId20"/>
      <p:bold r:id="rId20"/>
      <p:italic r:id="rId20"/>
      <p:boldItalic r:id="rId20"/>
    </p:embeddedFont>
    <p:embeddedFont>
      <p:font typeface="Nimbus Sans" pitchFamily="2" charset="77"/>
      <p:regular r:id="rId20"/>
      <p:bold r:id="rId20"/>
      <p:italic r:id="rId20"/>
      <p:boldItalic r:id="rId20"/>
    </p:embeddedFont>
    <p:embeddedFont>
      <p:font typeface="PraterSansPro" panose="020B0504020101020102" pitchFamily="34" charset="77"/>
      <p:regular r:id="rId20"/>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6031"/>
    <a:srgbClr val="0C1518"/>
    <a:srgbClr val="EDEBE7"/>
    <a:srgbClr val="4342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66" autoAdjust="0"/>
    <p:restoredTop sz="72789" autoAdjust="0"/>
  </p:normalViewPr>
  <p:slideViewPr>
    <p:cSldViewPr snapToGrid="0">
      <p:cViewPr varScale="1">
        <p:scale>
          <a:sx n="91" d="100"/>
          <a:sy n="91" d="100"/>
        </p:scale>
        <p:origin x="2344"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71" d="100"/>
          <a:sy n="171" d="100"/>
        </p:scale>
        <p:origin x="655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NUL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fred Beukens" userId="c0986d3be7b50e8d" providerId="LiveId" clId="{3F80DFED-4AA8-974F-94C8-6DAB9C360020}"/>
    <pc:docChg chg="modSld">
      <pc:chgData name="Wilfred Beukens" userId="c0986d3be7b50e8d" providerId="LiveId" clId="{3F80DFED-4AA8-974F-94C8-6DAB9C360020}" dt="2019-08-15T12:16:10.358" v="1" actId="20577"/>
      <pc:docMkLst>
        <pc:docMk/>
      </pc:docMkLst>
      <pc:sldChg chg="modSp">
        <pc:chgData name="Wilfred Beukens" userId="c0986d3be7b50e8d" providerId="LiveId" clId="{3F80DFED-4AA8-974F-94C8-6DAB9C360020}" dt="2019-08-15T12:16:10.358" v="1" actId="20577"/>
        <pc:sldMkLst>
          <pc:docMk/>
          <pc:sldMk cId="2281865963" sldId="320"/>
        </pc:sldMkLst>
        <pc:spChg chg="mod">
          <ac:chgData name="Wilfred Beukens" userId="c0986d3be7b50e8d" providerId="LiveId" clId="{3F80DFED-4AA8-974F-94C8-6DAB9C360020}" dt="2019-08-15T12:16:10.358" v="1" actId="20577"/>
          <ac:spMkLst>
            <pc:docMk/>
            <pc:sldMk cId="2281865963" sldId="320"/>
            <ac:spMk id="8" creationId="{FDF30C9A-5206-4F0A-AB09-F90364E22C40}"/>
          </ac:spMkLst>
        </pc:spChg>
      </pc:sldChg>
    </pc:docChg>
  </pc:docChgLst>
  <pc:docChgLst>
    <pc:chgData name="Wilfred Beukens" userId="c0986d3be7b50e8d" providerId="LiveId" clId="{FA609D72-BC8C-1E40-BF6A-0CBBBC57C15F}"/>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imbus Sans" pitchFamily="2" charset="77"/>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imbus Sans" pitchFamily="2" charset="77"/>
              </a:defRPr>
            </a:lvl1pPr>
          </a:lstStyle>
          <a:p>
            <a:fld id="{F155BBF8-3F5D-F146-8116-49029B87D18B}" type="datetimeFigureOut">
              <a:rPr lang="nl-NL" smtClean="0"/>
              <a:pPr/>
              <a:t>03-09-19</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imbus Sans" pitchFamily="2" charset="77"/>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imbus Sans" pitchFamily="2" charset="77"/>
              </a:defRPr>
            </a:lvl1pPr>
          </a:lstStyle>
          <a:p>
            <a:fld id="{1F0BD7F5-1F85-1D45-8E5D-D5CCE1339442}" type="slidenum">
              <a:rPr lang="nl-NL" smtClean="0"/>
              <a:pPr/>
              <a:t>‹nr.›</a:t>
            </a:fld>
            <a:endParaRPr lang="nl-NL" dirty="0"/>
          </a:p>
        </p:txBody>
      </p:sp>
    </p:spTree>
    <p:extLst>
      <p:ext uri="{BB962C8B-B14F-4D97-AF65-F5344CB8AC3E}">
        <p14:creationId xmlns:p14="http://schemas.microsoft.com/office/powerpoint/2010/main" val="349214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imbus Sans"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a:t>
            </a:fld>
            <a:endParaRPr lang="nl-NL" dirty="0"/>
          </a:p>
        </p:txBody>
      </p:sp>
    </p:spTree>
    <p:extLst>
      <p:ext uri="{BB962C8B-B14F-4D97-AF65-F5344CB8AC3E}">
        <p14:creationId xmlns:p14="http://schemas.microsoft.com/office/powerpoint/2010/main" val="3621983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10</a:t>
            </a:fld>
            <a:endParaRPr lang="nl-NL" dirty="0"/>
          </a:p>
        </p:txBody>
      </p:sp>
    </p:spTree>
    <p:extLst>
      <p:ext uri="{BB962C8B-B14F-4D97-AF65-F5344CB8AC3E}">
        <p14:creationId xmlns:p14="http://schemas.microsoft.com/office/powerpoint/2010/main" val="2293947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Omdat het voorhangsel gescheurd is, is de weg naar de Heere open. Toch kun je niet zomaar doorlopen naar God de Vader. In Johannes 14: 6 zegt de Heere Jezus:</a:t>
            </a: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Johannes 14: 6: </a:t>
            </a:r>
          </a:p>
          <a:p>
            <a:r>
              <a:rPr lang="nl-NL" sz="1200" b="0" i="0" kern="1200" dirty="0">
                <a:solidFill>
                  <a:schemeClr val="tx1"/>
                </a:solidFill>
                <a:effectLst/>
                <a:latin typeface="Nimbus Sans" pitchFamily="2" charset="77"/>
                <a:ea typeface="+mn-ea"/>
                <a:cs typeface="+mn-cs"/>
              </a:rPr>
              <a:t>‘Ik ben de Weg, de Waarheid en het Leven, niemand komt tot de Vader dan door Mij.’</a:t>
            </a: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Beeld: afbeelding van gescheurd voorhangsel</a:t>
            </a: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De Heere Jezus heeft aan het kruis van </a:t>
            </a:r>
            <a:r>
              <a:rPr lang="nl-NL" sz="1200" b="0" i="0" kern="1200" dirty="0" err="1">
                <a:solidFill>
                  <a:schemeClr val="tx1"/>
                </a:solidFill>
                <a:effectLst/>
                <a:latin typeface="Nimbus Sans" pitchFamily="2" charset="77"/>
                <a:ea typeface="+mn-ea"/>
                <a:cs typeface="+mn-cs"/>
              </a:rPr>
              <a:t>Golgotha</a:t>
            </a:r>
            <a:r>
              <a:rPr lang="nl-NL" sz="1200" b="0" i="0" kern="1200" dirty="0">
                <a:solidFill>
                  <a:schemeClr val="tx1"/>
                </a:solidFill>
                <a:effectLst/>
                <a:latin typeface="Nimbus Sans" pitchFamily="2" charset="77"/>
                <a:ea typeface="+mn-ea"/>
                <a:cs typeface="+mn-cs"/>
              </a:rPr>
              <a:t> de weg naar de Vader geopend. God de Vader heeft dat laten zien doordat het voorhangsel van boven naar beneden gescheurd is. De Heere heeft laten zien dat de weg geopend is en dat mensen echt tot Hem kunnen komen. Maar hoe doe je dat?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11</a:t>
            </a:fld>
            <a:endParaRPr lang="nl-NL" dirty="0"/>
          </a:p>
        </p:txBody>
      </p:sp>
    </p:spTree>
    <p:extLst>
      <p:ext uri="{BB962C8B-B14F-4D97-AF65-F5344CB8AC3E}">
        <p14:creationId xmlns:p14="http://schemas.microsoft.com/office/powerpoint/2010/main" val="934914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12</a:t>
            </a:fld>
            <a:endParaRPr lang="nl-NL" dirty="0"/>
          </a:p>
        </p:txBody>
      </p:sp>
    </p:spTree>
    <p:extLst>
      <p:ext uri="{BB962C8B-B14F-4D97-AF65-F5344CB8AC3E}">
        <p14:creationId xmlns:p14="http://schemas.microsoft.com/office/powerpoint/2010/main" val="2018595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dirty="0">
                <a:solidFill>
                  <a:schemeClr val="tx1"/>
                </a:solidFill>
                <a:effectLst/>
                <a:latin typeface="Nimbus Sans" pitchFamily="2" charset="77"/>
                <a:ea typeface="+mn-ea"/>
                <a:cs typeface="+mn-cs"/>
              </a:rPr>
              <a:t>Hoop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Nimbus Sans" pitchFamily="2" charset="77"/>
                <a:ea typeface="+mn-ea"/>
                <a:cs typeface="+mn-cs"/>
              </a:rPr>
              <a:t>In het Bijbelboek Hebreeën wordt geschreven over de tabernakel. Daarin noemt de schrijver dat het binnenste heiligdom door de Heere Jezus als Voorloper is betreden. Hij is als Eerste binnengegaan. Gelukkig kunnen we met de Heere Jezus verbonden zijn. Die verbinding is wel een beetje anders dan de wifi die je thuis gebruikt. Met de Heere Jezus zijn we volgens de Hebreeënschrijver verbonden via een anker.</a:t>
            </a:r>
          </a:p>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13</a:t>
            </a:fld>
            <a:endParaRPr lang="nl-NL" dirty="0"/>
          </a:p>
        </p:txBody>
      </p:sp>
    </p:spTree>
    <p:extLst>
      <p:ext uri="{BB962C8B-B14F-4D97-AF65-F5344CB8AC3E}">
        <p14:creationId xmlns:p14="http://schemas.microsoft.com/office/powerpoint/2010/main" val="847510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14</a:t>
            </a:fld>
            <a:endParaRPr lang="nl-NL" dirty="0"/>
          </a:p>
        </p:txBody>
      </p:sp>
    </p:spTree>
    <p:extLst>
      <p:ext uri="{BB962C8B-B14F-4D97-AF65-F5344CB8AC3E}">
        <p14:creationId xmlns:p14="http://schemas.microsoft.com/office/powerpoint/2010/main" val="1148837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15</a:t>
            </a:fld>
            <a:endParaRPr lang="nl-NL" dirty="0"/>
          </a:p>
        </p:txBody>
      </p:sp>
    </p:spTree>
    <p:extLst>
      <p:ext uri="{BB962C8B-B14F-4D97-AF65-F5344CB8AC3E}">
        <p14:creationId xmlns:p14="http://schemas.microsoft.com/office/powerpoint/2010/main" val="1469755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Nimbus Sans" pitchFamily="2" charset="77"/>
                <a:ea typeface="+mn-ea"/>
                <a:cs typeface="+mn-cs"/>
              </a:rPr>
              <a:t>Ontmoeting </a:t>
            </a:r>
            <a:endParaRPr lang="nl-NL" sz="1200" b="0" i="0" kern="1200" dirty="0">
              <a:solidFill>
                <a:schemeClr val="tx1"/>
              </a:solidFill>
              <a:effectLst/>
              <a:latin typeface="Nimbus Sans" pitchFamily="2" charset="77"/>
              <a:ea typeface="+mn-ea"/>
              <a:cs typeface="+mn-cs"/>
            </a:endParaRPr>
          </a:p>
          <a:p>
            <a:r>
              <a:rPr lang="nl-NL" sz="1200" b="1" i="0" kern="1200" dirty="0">
                <a:solidFill>
                  <a:schemeClr val="tx1"/>
                </a:solidFill>
                <a:effectLst/>
                <a:latin typeface="Nimbus Sans" pitchFamily="2" charset="77"/>
                <a:ea typeface="+mn-ea"/>
                <a:cs typeface="+mn-cs"/>
              </a:rPr>
              <a:t> </a:t>
            </a:r>
            <a:endParaRPr lang="nl-NL" sz="1200" b="0" i="0" kern="1200" dirty="0">
              <a:solidFill>
                <a:schemeClr val="tx1"/>
              </a:solidFill>
              <a:effectLst/>
              <a:latin typeface="Nimbus Sans" pitchFamily="2" charset="77"/>
              <a:ea typeface="+mn-ea"/>
              <a:cs typeface="+mn-cs"/>
            </a:endParaRPr>
          </a:p>
          <a:p>
            <a:r>
              <a:rPr lang="nl-NL" sz="1200" b="0" i="0" kern="1200" dirty="0">
                <a:solidFill>
                  <a:schemeClr val="tx1"/>
                </a:solidFill>
                <a:effectLst/>
                <a:latin typeface="Nimbus Sans" pitchFamily="2" charset="77"/>
                <a:ea typeface="+mn-ea"/>
                <a:cs typeface="+mn-cs"/>
              </a:rPr>
              <a:t>Je weet nu wat er nodig is voor een ontmoeting met de Heere. We zetten het nog een keer onder elkaar:</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16</a:t>
            </a:fld>
            <a:endParaRPr lang="nl-NL" dirty="0"/>
          </a:p>
        </p:txBody>
      </p:sp>
    </p:spTree>
    <p:extLst>
      <p:ext uri="{BB962C8B-B14F-4D97-AF65-F5344CB8AC3E}">
        <p14:creationId xmlns:p14="http://schemas.microsoft.com/office/powerpoint/2010/main" val="792408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17</a:t>
            </a:fld>
            <a:endParaRPr lang="nl-NL" dirty="0"/>
          </a:p>
        </p:txBody>
      </p:sp>
    </p:spTree>
    <p:extLst>
      <p:ext uri="{BB962C8B-B14F-4D97-AF65-F5344CB8AC3E}">
        <p14:creationId xmlns:p14="http://schemas.microsoft.com/office/powerpoint/2010/main" val="1057884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Als je bij een vriend of vriendin op bezoek gaat, zit je misschien samen op je kamer. Je vindt het leuk om bij elkaar te zijn. Dat is gezellig. Waarom is dat gezellig? Ja, dat is natuurlijk lastig uit te leggen. Het is gezellig omdat je samen kunt praten over dingen die je interessant vindt. Je zit misschien op dezelfde school of in dezelfde klas. Je praat over wat er op school gebeurt. Misschien heb je wel een hobby waar je allebei veel van weet. Je deelt je passie over een spel dat je allebei weleens speelt.</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2</a:t>
            </a:fld>
            <a:endParaRPr lang="nl-NL" dirty="0"/>
          </a:p>
        </p:txBody>
      </p:sp>
    </p:spTree>
    <p:extLst>
      <p:ext uri="{BB962C8B-B14F-4D97-AF65-F5344CB8AC3E}">
        <p14:creationId xmlns:p14="http://schemas.microsoft.com/office/powerpoint/2010/main" val="253654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3</a:t>
            </a:fld>
            <a:endParaRPr lang="nl-NL" dirty="0"/>
          </a:p>
        </p:txBody>
      </p:sp>
    </p:spTree>
    <p:extLst>
      <p:ext uri="{BB962C8B-B14F-4D97-AF65-F5344CB8AC3E}">
        <p14:creationId xmlns:p14="http://schemas.microsoft.com/office/powerpoint/2010/main" val="3376803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Let maar eens op, hoe meer je samen deelt, hoe leuker het wordt. Dat noemen we ‘gedeelde geschiedenis’. Als Israël bij de Heere op bezoek mag komen in de tent van de ontmoeting, komen ze heel dicht bij het Allerheiligste waar de Heere woont. Nou ja… de Heere woont natuurlijk niet in een tent alsof je Hem in een kleine ruimte kunt stoppen. Maar God heeft ervoor gekozen om Zijn heerlijkheid in de tent van de ontmoeting te laten wonen in het Allerheiligste. Omdat Gods heerlijkheid in het Allerheiligste was, mocht geen mens daar komen. Tussen het Heilige en het Allerheiligste hing een loodzwaar gordijn. Dat noemen we het voorhangsel.</a:t>
            </a:r>
          </a:p>
          <a:p>
            <a:endParaRPr lang="nl-NL" sz="1200" b="0" i="0" kern="1200" dirty="0">
              <a:solidFill>
                <a:schemeClr val="tx1"/>
              </a:solidFill>
              <a:effectLst/>
              <a:latin typeface="Nimbus Sans" pitchFamily="2" charset="77"/>
              <a:ea typeface="+mn-ea"/>
              <a:cs typeface="+mn-cs"/>
            </a:endParaRPr>
          </a:p>
          <a:p>
            <a:r>
              <a:rPr lang="nl-NL" sz="1200" b="0" i="0" kern="1200" dirty="0">
                <a:solidFill>
                  <a:schemeClr val="tx1"/>
                </a:solidFill>
                <a:effectLst/>
                <a:latin typeface="Nimbus Sans" pitchFamily="2" charset="77"/>
                <a:ea typeface="+mn-ea"/>
                <a:cs typeface="+mn-cs"/>
              </a:rPr>
              <a:t>Achter het voorhangsel stond een klein kistje. Dat heette ‘de ark van het verbond’. Misschien vind je dat een beetje vreemd. Gods heerlijkheid woont achter een gordijn en het enige dat er staat is een kistje! Waarom? In die ark van het verbond zitten allerlei dingen die te maken hebben met de ‘gedeelde geschiedenis’ tussen God en Zijn volk. Het zijn voorwerpen die eraan herinneren dat God en Zijn volk samen van alles hebben meegemaakt.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4</a:t>
            </a:fld>
            <a:endParaRPr lang="nl-NL" dirty="0"/>
          </a:p>
        </p:txBody>
      </p:sp>
    </p:spTree>
    <p:extLst>
      <p:ext uri="{BB962C8B-B14F-4D97-AF65-F5344CB8AC3E}">
        <p14:creationId xmlns:p14="http://schemas.microsoft.com/office/powerpoint/2010/main" val="75530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5</a:t>
            </a:fld>
            <a:endParaRPr lang="nl-NL" dirty="0"/>
          </a:p>
        </p:txBody>
      </p:sp>
    </p:spTree>
    <p:extLst>
      <p:ext uri="{BB962C8B-B14F-4D97-AF65-F5344CB8AC3E}">
        <p14:creationId xmlns:p14="http://schemas.microsoft.com/office/powerpoint/2010/main" val="29583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6</a:t>
            </a:fld>
            <a:endParaRPr lang="nl-NL" dirty="0"/>
          </a:p>
        </p:txBody>
      </p:sp>
    </p:spTree>
    <p:extLst>
      <p:ext uri="{BB962C8B-B14F-4D97-AF65-F5344CB8AC3E}">
        <p14:creationId xmlns:p14="http://schemas.microsoft.com/office/powerpoint/2010/main" val="212974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7</a:t>
            </a:fld>
            <a:endParaRPr lang="nl-NL" dirty="0"/>
          </a:p>
        </p:txBody>
      </p:sp>
    </p:spTree>
    <p:extLst>
      <p:ext uri="{BB962C8B-B14F-4D97-AF65-F5344CB8AC3E}">
        <p14:creationId xmlns:p14="http://schemas.microsoft.com/office/powerpoint/2010/main" val="1769602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Nimbus Sans" pitchFamily="2" charset="77"/>
                <a:ea typeface="+mn-ea"/>
                <a:cs typeface="+mn-cs"/>
              </a:rPr>
              <a:t>Deze prachtige kist kon je dus niet zomaar bekijken. Hij stond achter het grote gordijn en slechts één keer per jaar mocht hogepriester </a:t>
            </a:r>
            <a:r>
              <a:rPr lang="nl-NL" sz="1200" b="0" i="0" kern="1200" dirty="0" err="1">
                <a:solidFill>
                  <a:schemeClr val="tx1"/>
                </a:solidFill>
                <a:effectLst/>
                <a:latin typeface="Nimbus Sans" pitchFamily="2" charset="77"/>
                <a:ea typeface="+mn-ea"/>
                <a:cs typeface="+mn-cs"/>
              </a:rPr>
              <a:t>Aäron</a:t>
            </a:r>
            <a:r>
              <a:rPr lang="nl-NL" sz="1200" b="0" i="0" kern="1200" dirty="0">
                <a:solidFill>
                  <a:schemeClr val="tx1"/>
                </a:solidFill>
                <a:effectLst/>
                <a:latin typeface="Nimbus Sans" pitchFamily="2" charset="77"/>
                <a:ea typeface="+mn-ea"/>
                <a:cs typeface="+mn-cs"/>
              </a:rPr>
              <a:t> achter dat gordijn komen om bij de Heere te zijn. Op dat gordijn stonden ook twee engelfiguren afgebeeld. Je kon er niet zomaar langs. Toch gebeurt er met dit voorhangsel iets bijzonders.</a:t>
            </a:r>
          </a:p>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8</a:t>
            </a:fld>
            <a:endParaRPr lang="nl-NL" dirty="0"/>
          </a:p>
        </p:txBody>
      </p:sp>
    </p:spTree>
    <p:extLst>
      <p:ext uri="{BB962C8B-B14F-4D97-AF65-F5344CB8AC3E}">
        <p14:creationId xmlns:p14="http://schemas.microsoft.com/office/powerpoint/2010/main" val="4122076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9</a:t>
            </a:fld>
            <a:endParaRPr lang="nl-NL" dirty="0"/>
          </a:p>
        </p:txBody>
      </p:sp>
    </p:spTree>
    <p:extLst>
      <p:ext uri="{BB962C8B-B14F-4D97-AF65-F5344CB8AC3E}">
        <p14:creationId xmlns:p14="http://schemas.microsoft.com/office/powerpoint/2010/main" val="202231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 en eind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86CB1-B748-4CB2-BAD9-8AA2B39E4D23}"/>
              </a:ext>
            </a:extLst>
          </p:cNvPr>
          <p:cNvSpPr>
            <a:spLocks noGrp="1"/>
          </p:cNvSpPr>
          <p:nvPr>
            <p:ph type="ctrTitle"/>
          </p:nvPr>
        </p:nvSpPr>
        <p:spPr>
          <a:xfrm>
            <a:off x="762000" y="1417003"/>
            <a:ext cx="5262880" cy="2387600"/>
          </a:xfrm>
        </p:spPr>
        <p:txBody>
          <a:bodyPr anchor="b"/>
          <a:lstStyle>
            <a:lvl1pPr algn="l">
              <a:defRPr sz="6000">
                <a:latin typeface="PraterSansPro" panose="020B0504020101020102" pitchFamily="34" charset="77"/>
                <a:cs typeface="PraterSansPro" panose="020B0504020101020102" pitchFamily="34" charset="77"/>
              </a:defRPr>
            </a:lvl1pPr>
          </a:lstStyle>
          <a:p>
            <a:r>
              <a:rPr lang="nl-NL" dirty="0"/>
              <a:t>Klik om stijl te bewerken</a:t>
            </a:r>
          </a:p>
        </p:txBody>
      </p:sp>
      <p:sp>
        <p:nvSpPr>
          <p:cNvPr id="3" name="Ondertitel 2">
            <a:extLst>
              <a:ext uri="{FF2B5EF4-FFF2-40B4-BE49-F238E27FC236}">
                <a16:creationId xmlns:a16="http://schemas.microsoft.com/office/drawing/2014/main" id="{A5620813-25F0-4AC8-A2FB-324B6C0C12E7}"/>
              </a:ext>
            </a:extLst>
          </p:cNvPr>
          <p:cNvSpPr>
            <a:spLocks noGrp="1"/>
          </p:cNvSpPr>
          <p:nvPr>
            <p:ph type="subTitle" idx="1"/>
          </p:nvPr>
        </p:nvSpPr>
        <p:spPr>
          <a:xfrm>
            <a:off x="762000" y="3896678"/>
            <a:ext cx="5262880" cy="1655762"/>
          </a:xfrm>
        </p:spPr>
        <p:txBody>
          <a:bodyPr/>
          <a:lstStyle>
            <a:lvl1pPr marL="0" indent="0" algn="l">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5522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86CB1-B748-4CB2-BAD9-8AA2B39E4D2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5620813-25F0-4AC8-A2FB-324B6C0C12E7}"/>
              </a:ext>
            </a:extLst>
          </p:cNvPr>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349175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5D9F03-D6EF-4D39-8055-68C6F20C847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495C39-B40A-41B0-A349-4AC875C795A6}"/>
              </a:ext>
            </a:extLst>
          </p:cNvPr>
          <p:cNvSpPr>
            <a:spLocks noGrp="1"/>
          </p:cNvSpPr>
          <p:nvPr>
            <p:ph idx="1"/>
          </p:nvPr>
        </p:nvSpPr>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58532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F8FE54-C6FB-43EA-AAE4-8B4F13178FE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62311C6-3C45-4EC1-8391-83FC2AF1DA33}"/>
              </a:ext>
            </a:extLst>
          </p:cNvPr>
          <p:cNvSpPr>
            <a:spLocks noGrp="1"/>
          </p:cNvSpPr>
          <p:nvPr>
            <p:ph type="body" idx="1"/>
          </p:nvPr>
        </p:nvSpPr>
        <p:spPr>
          <a:xfrm>
            <a:off x="831850" y="4589463"/>
            <a:ext cx="10515600" cy="1500187"/>
          </a:xfrm>
        </p:spPr>
        <p:txBody>
          <a:bodyPr/>
          <a:lstStyle>
            <a:lvl1pPr marL="0" indent="0">
              <a:buNone/>
              <a:defRPr sz="2400" b="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Tekststijl van het model bewerken</a:t>
            </a:r>
          </a:p>
        </p:txBody>
      </p:sp>
    </p:spTree>
    <p:extLst>
      <p:ext uri="{BB962C8B-B14F-4D97-AF65-F5344CB8AC3E}">
        <p14:creationId xmlns:p14="http://schemas.microsoft.com/office/powerpoint/2010/main" val="3679904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EB30B-4357-4EBD-A978-E8C375FC296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ECB3AE0-6B40-4AB8-B6E3-7E6D4F9FC17D}"/>
              </a:ext>
            </a:extLst>
          </p:cNvPr>
          <p:cNvSpPr>
            <a:spLocks noGrp="1"/>
          </p:cNvSpPr>
          <p:nvPr>
            <p:ph sz="half" idx="1"/>
          </p:nvPr>
        </p:nvSpPr>
        <p:spPr>
          <a:xfrm>
            <a:off x="838200" y="1825625"/>
            <a:ext cx="5181600" cy="4351338"/>
          </a:xfrm>
        </p:spPr>
        <p:txBody>
          <a:bodyPr/>
          <a:lstStyle>
            <a:lvl1pPr>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FA7D3B3B-0D5B-44A4-A61A-42552E5DA485}"/>
              </a:ext>
            </a:extLst>
          </p:cNvPr>
          <p:cNvSpPr>
            <a:spLocks noGrp="1"/>
          </p:cNvSpPr>
          <p:nvPr>
            <p:ph sz="half" idx="2"/>
          </p:nvPr>
        </p:nvSpPr>
        <p:spPr>
          <a:xfrm>
            <a:off x="6172200" y="1825625"/>
            <a:ext cx="5181600" cy="4351338"/>
          </a:xfrm>
        </p:spPr>
        <p:txBody>
          <a:bodyPr/>
          <a:lstStyle>
            <a:lvl1pPr>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353566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E5BAB-EE2E-4D84-A9AD-97FBEBC2D9B5}"/>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87077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74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C2A40F-24BD-40C3-AF0B-5A5E074E12E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8FEA10F-3DF8-4D2B-A300-B9F0FFE4B6E3}"/>
              </a:ext>
            </a:extLst>
          </p:cNvPr>
          <p:cNvSpPr>
            <a:spLocks noGrp="1"/>
          </p:cNvSpPr>
          <p:nvPr>
            <p:ph idx="1"/>
          </p:nvPr>
        </p:nvSpPr>
        <p:spPr>
          <a:xfrm>
            <a:off x="5183188" y="987425"/>
            <a:ext cx="6172200" cy="4873625"/>
          </a:xfrm>
        </p:spPr>
        <p:txBody>
          <a:bodyPr/>
          <a:lstStyle>
            <a:lvl1pPr>
              <a:defRPr sz="3200" b="0" i="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a:extLst>
              <a:ext uri="{FF2B5EF4-FFF2-40B4-BE49-F238E27FC236}">
                <a16:creationId xmlns:a16="http://schemas.microsoft.com/office/drawing/2014/main" id="{DD0745E2-3D1F-45C2-9DAF-894ACCA6B6D0}"/>
              </a:ext>
            </a:extLst>
          </p:cNvPr>
          <p:cNvSpPr>
            <a:spLocks noGrp="1"/>
          </p:cNvSpPr>
          <p:nvPr>
            <p:ph type="body" sz="half" idx="2"/>
          </p:nvPr>
        </p:nvSpPr>
        <p:spPr>
          <a:xfrm>
            <a:off x="839788" y="2057400"/>
            <a:ext cx="3932237" cy="3811588"/>
          </a:xfrm>
        </p:spPr>
        <p:txBody>
          <a:bodyPr/>
          <a:lstStyle>
            <a:lvl1pPr marL="0" indent="0">
              <a:buNone/>
              <a:defRPr sz="1600" b="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Tekststijl van het model bewerken</a:t>
            </a:r>
          </a:p>
        </p:txBody>
      </p:sp>
    </p:spTree>
    <p:extLst>
      <p:ext uri="{BB962C8B-B14F-4D97-AF65-F5344CB8AC3E}">
        <p14:creationId xmlns:p14="http://schemas.microsoft.com/office/powerpoint/2010/main" val="242623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4522A-AE2E-4DBB-97AC-80F84034EE7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0B87850-2808-469F-B3EA-5DC031CFF125}"/>
              </a:ext>
            </a:extLst>
          </p:cNvPr>
          <p:cNvSpPr>
            <a:spLocks noGrp="1"/>
          </p:cNvSpPr>
          <p:nvPr>
            <p:ph type="pic" idx="1"/>
          </p:nvPr>
        </p:nvSpPr>
        <p:spPr>
          <a:xfrm>
            <a:off x="5183188" y="987425"/>
            <a:ext cx="6172200" cy="48736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a:extLst>
              <a:ext uri="{FF2B5EF4-FFF2-40B4-BE49-F238E27FC236}">
                <a16:creationId xmlns:a16="http://schemas.microsoft.com/office/drawing/2014/main" id="{119A2F57-953E-4157-9D51-FEA6EBF2D7F6}"/>
              </a:ext>
            </a:extLst>
          </p:cNvPr>
          <p:cNvSpPr>
            <a:spLocks noGrp="1"/>
          </p:cNvSpPr>
          <p:nvPr>
            <p:ph type="body" sz="half" idx="2"/>
          </p:nvPr>
        </p:nvSpPr>
        <p:spPr>
          <a:xfrm>
            <a:off x="839788" y="2057400"/>
            <a:ext cx="3932237" cy="3811588"/>
          </a:xfrm>
        </p:spPr>
        <p:txBody>
          <a:bodyPr/>
          <a:lstStyle>
            <a:lvl1pPr marL="0" indent="0">
              <a:buNone/>
              <a:defRPr sz="1600" b="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Tekststijl van het model bewerken</a:t>
            </a:r>
          </a:p>
        </p:txBody>
      </p:sp>
    </p:spTree>
    <p:extLst>
      <p:ext uri="{BB962C8B-B14F-4D97-AF65-F5344CB8AC3E}">
        <p14:creationId xmlns:p14="http://schemas.microsoft.com/office/powerpoint/2010/main" val="3162499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48226D7-7CF1-43C5-8228-F8FE770BD8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F266A43-F812-4224-B66D-8FBCFEE7B9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840802651"/>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i="0" kern="1200">
          <a:solidFill>
            <a:schemeClr val="accent2"/>
          </a:solidFill>
          <a:latin typeface="PraterSansPro" panose="020B0504020101020102" pitchFamily="34" charset="77"/>
          <a:ea typeface="+mj-ea"/>
          <a:cs typeface="PraterSansPro" panose="020B0504020101020102" pitchFamily="34" charset="77"/>
        </a:defRPr>
      </a:lvl1pPr>
    </p:titleStyle>
    <p:bodyStyle>
      <a:lvl1pPr marL="228600" indent="-228600" algn="l" defTabSz="914400" rtl="0" eaLnBrk="1" latinLnBrk="0" hangingPunct="1">
        <a:lnSpc>
          <a:spcPct val="90000"/>
        </a:lnSpc>
        <a:spcBef>
          <a:spcPts val="1000"/>
        </a:spcBef>
        <a:buSzPct val="80000"/>
        <a:buFontTx/>
        <a:buBlip>
          <a:blip r:embed="rId12"/>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12"/>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12"/>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12"/>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12"/>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NUL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F58CA-C7DF-7741-B8A9-A0FF1F3BED4F}"/>
              </a:ext>
            </a:extLst>
          </p:cNvPr>
          <p:cNvSpPr>
            <a:spLocks noGrp="1"/>
          </p:cNvSpPr>
          <p:nvPr>
            <p:ph type="ctrTitle"/>
          </p:nvPr>
        </p:nvSpPr>
        <p:spPr/>
        <p:txBody>
          <a:bodyPr>
            <a:normAutofit/>
          </a:bodyPr>
          <a:lstStyle/>
          <a:p>
            <a:r>
              <a:rPr lang="nl-NL" dirty="0"/>
              <a:t>De tent van </a:t>
            </a:r>
            <a:br>
              <a:rPr lang="nl-NL" dirty="0"/>
            </a:br>
            <a:r>
              <a:rPr lang="nl-NL" dirty="0"/>
              <a:t>de ontmoeting</a:t>
            </a:r>
          </a:p>
        </p:txBody>
      </p:sp>
      <p:sp>
        <p:nvSpPr>
          <p:cNvPr id="3" name="Ondertitel 2">
            <a:extLst>
              <a:ext uri="{FF2B5EF4-FFF2-40B4-BE49-F238E27FC236}">
                <a16:creationId xmlns:a16="http://schemas.microsoft.com/office/drawing/2014/main" id="{40A7171A-1D83-8B42-A1BC-930CAF20C8BA}"/>
              </a:ext>
            </a:extLst>
          </p:cNvPr>
          <p:cNvSpPr>
            <a:spLocks noGrp="1"/>
          </p:cNvSpPr>
          <p:nvPr>
            <p:ph type="subTitle" idx="1"/>
          </p:nvPr>
        </p:nvSpPr>
        <p:spPr/>
        <p:txBody>
          <a:bodyPr/>
          <a:lstStyle/>
          <a:p>
            <a:r>
              <a:rPr lang="nl-NL" dirty="0"/>
              <a:t>Les 7</a:t>
            </a:r>
            <a:br>
              <a:rPr lang="nl-NL" dirty="0"/>
            </a:br>
            <a:r>
              <a:rPr lang="nl-NL" dirty="0"/>
              <a:t>Gedeelde geschiedenis</a:t>
            </a:r>
          </a:p>
        </p:txBody>
      </p:sp>
    </p:spTree>
    <p:extLst>
      <p:ext uri="{BB962C8B-B14F-4D97-AF65-F5344CB8AC3E}">
        <p14:creationId xmlns:p14="http://schemas.microsoft.com/office/powerpoint/2010/main" val="3056075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76AF9972-2CBB-0746-A3A8-BDF313E18057}"/>
              </a:ext>
            </a:extLst>
          </p:cNvPr>
          <p:cNvGrpSpPr/>
          <p:nvPr/>
        </p:nvGrpSpPr>
        <p:grpSpPr>
          <a:xfrm>
            <a:off x="2241744" y="1367385"/>
            <a:ext cx="7708513" cy="4123230"/>
            <a:chOff x="2239597" y="919643"/>
            <a:chExt cx="7708513" cy="4123230"/>
          </a:xfrm>
        </p:grpSpPr>
        <p:sp>
          <p:nvSpPr>
            <p:cNvPr id="6" name="Rechthoek 5">
              <a:extLst>
                <a:ext uri="{FF2B5EF4-FFF2-40B4-BE49-F238E27FC236}">
                  <a16:creationId xmlns:a16="http://schemas.microsoft.com/office/drawing/2014/main" id="{8D381B4C-88E5-4829-AA23-1D66C87D3B05}"/>
                </a:ext>
              </a:extLst>
            </p:cNvPr>
            <p:cNvSpPr/>
            <p:nvPr/>
          </p:nvSpPr>
          <p:spPr>
            <a:xfrm>
              <a:off x="2239597" y="2499380"/>
              <a:ext cx="7704220" cy="1955913"/>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Afbeelding 8">
              <a:extLst>
                <a:ext uri="{FF2B5EF4-FFF2-40B4-BE49-F238E27FC236}">
                  <a16:creationId xmlns:a16="http://schemas.microsoft.com/office/drawing/2014/main" id="{1F17BA65-C9DB-994F-BD15-68152DA8DEDE}"/>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39597" y="4260900"/>
              <a:ext cx="7708513" cy="781973"/>
            </a:xfrm>
            <a:prstGeom prst="rect">
              <a:avLst/>
            </a:prstGeom>
          </p:spPr>
        </p:pic>
        <p:pic>
          <p:nvPicPr>
            <p:cNvPr id="12" name="Afbeelding 11">
              <a:extLst>
                <a:ext uri="{FF2B5EF4-FFF2-40B4-BE49-F238E27FC236}">
                  <a16:creationId xmlns:a16="http://schemas.microsoft.com/office/drawing/2014/main" id="{676D5347-9BF1-3946-8916-A0C639532E4B}"/>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30503" r="18229" b="43811"/>
            <a:stretch/>
          </p:blipFill>
          <p:spPr>
            <a:xfrm>
              <a:off x="2239597" y="919643"/>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54011" y="1771129"/>
              <a:ext cx="6868887" cy="1744789"/>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4"/>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4"/>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4"/>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Opdracht</a:t>
              </a:r>
              <a:endParaRPr lang="nl-NL" sz="3500" dirty="0"/>
            </a:p>
            <a:p>
              <a:pPr marL="0" indent="0">
                <a:buNone/>
              </a:pPr>
              <a:r>
                <a:rPr lang="nl-NL" dirty="0"/>
                <a:t>Maak twee korte schetsjes. In de eerste zet je neer hoe jij denkt dat het voorhangsel eruit zag. In de tweede schets teken je hoe jij denkt dat het er na de scheuring uitzag. </a:t>
              </a:r>
            </a:p>
          </p:txBody>
        </p:sp>
      </p:grpSp>
    </p:spTree>
    <p:extLst>
      <p:ext uri="{BB962C8B-B14F-4D97-AF65-F5344CB8AC3E}">
        <p14:creationId xmlns:p14="http://schemas.microsoft.com/office/powerpoint/2010/main" val="2474345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C087BA6-0CF4-6B4B-8013-C97BF65A0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986" y="0"/>
            <a:ext cx="15598027" cy="7477246"/>
          </a:xfrm>
          <a:prstGeom prst="rect">
            <a:avLst/>
          </a:prstGeom>
        </p:spPr>
      </p:pic>
      <p:pic>
        <p:nvPicPr>
          <p:cNvPr id="5" name="Afbeelding 4">
            <a:extLst>
              <a:ext uri="{FF2B5EF4-FFF2-40B4-BE49-F238E27FC236}">
                <a16:creationId xmlns:a16="http://schemas.microsoft.com/office/drawing/2014/main" id="{D84C54AA-61FA-4C5B-8BAF-6EC18DBCD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el 1">
            <a:extLst>
              <a:ext uri="{FF2B5EF4-FFF2-40B4-BE49-F238E27FC236}">
                <a16:creationId xmlns:a16="http://schemas.microsoft.com/office/drawing/2014/main" id="{A41D9F2E-232B-4844-A135-63637FB19614}"/>
              </a:ext>
            </a:extLst>
          </p:cNvPr>
          <p:cNvSpPr txBox="1">
            <a:spLocks/>
          </p:cNvSpPr>
          <p:nvPr/>
        </p:nvSpPr>
        <p:spPr>
          <a:xfrm>
            <a:off x="762000" y="1417003"/>
            <a:ext cx="5262880"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accent2"/>
                </a:solidFill>
                <a:latin typeface="PraterSansPro" panose="020B0504020101020102" pitchFamily="34" charset="77"/>
                <a:ea typeface="+mj-ea"/>
                <a:cs typeface="PraterSansPro" panose="020B0504020101020102" pitchFamily="34" charset="77"/>
              </a:defRPr>
            </a:lvl1pPr>
          </a:lstStyle>
          <a:p>
            <a:r>
              <a:rPr lang="nl-NL" sz="6000" dirty="0"/>
              <a:t>De Weg</a:t>
            </a:r>
          </a:p>
        </p:txBody>
      </p:sp>
    </p:spTree>
    <p:extLst>
      <p:ext uri="{BB962C8B-B14F-4D97-AF65-F5344CB8AC3E}">
        <p14:creationId xmlns:p14="http://schemas.microsoft.com/office/powerpoint/2010/main" val="3382595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BFC74EB0-3534-4548-B85C-888101BF9916}"/>
              </a:ext>
            </a:extLst>
          </p:cNvPr>
          <p:cNvGrpSpPr/>
          <p:nvPr/>
        </p:nvGrpSpPr>
        <p:grpSpPr>
          <a:xfrm>
            <a:off x="1985108" y="300260"/>
            <a:ext cx="7989581" cy="6257481"/>
            <a:chOff x="1985108" y="1015693"/>
            <a:chExt cx="7989581" cy="6257481"/>
          </a:xfrm>
        </p:grpSpPr>
        <p:pic>
          <p:nvPicPr>
            <p:cNvPr id="8" name="Afbeelding 7">
              <a:extLst>
                <a:ext uri="{FF2B5EF4-FFF2-40B4-BE49-F238E27FC236}">
                  <a16:creationId xmlns:a16="http://schemas.microsoft.com/office/drawing/2014/main" id="{296F85B8-E525-2343-B091-0BFADE1D5528}"/>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357" b="30085"/>
            <a:stretch/>
          </p:blipFill>
          <p:spPr>
            <a:xfrm>
              <a:off x="2238990" y="6488142"/>
              <a:ext cx="7735699" cy="785032"/>
            </a:xfrm>
            <a:prstGeom prst="rect">
              <a:avLst/>
            </a:prstGeom>
          </p:spPr>
        </p:pic>
        <p:grpSp>
          <p:nvGrpSpPr>
            <p:cNvPr id="15" name="Groep 14">
              <a:extLst>
                <a:ext uri="{FF2B5EF4-FFF2-40B4-BE49-F238E27FC236}">
                  <a16:creationId xmlns:a16="http://schemas.microsoft.com/office/drawing/2014/main" id="{A13205C9-6783-F340-983F-C5DA0FCF2EBD}"/>
                </a:ext>
              </a:extLst>
            </p:cNvPr>
            <p:cNvGrpSpPr/>
            <p:nvPr/>
          </p:nvGrpSpPr>
          <p:grpSpPr>
            <a:xfrm>
              <a:off x="1985108" y="1015693"/>
              <a:ext cx="7989581" cy="5913603"/>
              <a:chOff x="1969012" y="1999567"/>
              <a:chExt cx="7989581" cy="5913603"/>
            </a:xfrm>
          </p:grpSpPr>
          <p:sp>
            <p:nvSpPr>
              <p:cNvPr id="16" name="Rechthoek 15">
                <a:extLst>
                  <a:ext uri="{FF2B5EF4-FFF2-40B4-BE49-F238E27FC236}">
                    <a16:creationId xmlns:a16="http://schemas.microsoft.com/office/drawing/2014/main" id="{FC6E8429-9BDF-7C42-86C9-0BD7887ADD04}"/>
                  </a:ext>
                </a:extLst>
              </p:cNvPr>
              <p:cNvSpPr/>
              <p:nvPr/>
            </p:nvSpPr>
            <p:spPr>
              <a:xfrm>
                <a:off x="1969012" y="2489293"/>
                <a:ext cx="7989581" cy="5423877"/>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7" name="Afbeelding 16">
                <a:extLst>
                  <a:ext uri="{FF2B5EF4-FFF2-40B4-BE49-F238E27FC236}">
                    <a16:creationId xmlns:a16="http://schemas.microsoft.com/office/drawing/2014/main" id="{5CB5C77B-402F-B447-88F0-F0501ABC4E82}"/>
                  </a:ext>
                </a:extLst>
              </p:cNvPr>
              <p:cNvPicPr>
                <a:picLocks noChangeAspect="1"/>
              </p:cNvPicPr>
              <p:nvPr/>
            </p:nvPicPr>
            <p:blipFill rotWithShape="1">
              <a:blip r:embed="rId4">
                <a:extLst>
                  <a:ext uri="{28A0092B-C50C-407E-A947-70E740481C1C}">
                    <a14:useLocalDpi xmlns:a14="http://schemas.microsoft.com/office/drawing/2010/main" val="0"/>
                  </a:ext>
                </a:extLst>
              </a:blip>
              <a:srcRect l="18130" t="30108" r="18321" b="43570"/>
              <a:stretch/>
            </p:blipFill>
            <p:spPr>
              <a:xfrm>
                <a:off x="2201216" y="1999567"/>
                <a:ext cx="7757377" cy="1807454"/>
              </a:xfrm>
              <a:prstGeom prst="rect">
                <a:avLst/>
              </a:prstGeom>
            </p:spPr>
          </p:pic>
        </p:grpSp>
        <p:sp>
          <p:nvSpPr>
            <p:cNvPr id="20" name="Ondertitel 2">
              <a:extLst>
                <a:ext uri="{FF2B5EF4-FFF2-40B4-BE49-F238E27FC236}">
                  <a16:creationId xmlns:a16="http://schemas.microsoft.com/office/drawing/2014/main" id="{19EF597C-BD3B-6B41-B9FB-FEF2F5EF3C3C}"/>
                </a:ext>
              </a:extLst>
            </p:cNvPr>
            <p:cNvSpPr txBox="1">
              <a:spLocks/>
            </p:cNvSpPr>
            <p:nvPr/>
          </p:nvSpPr>
          <p:spPr>
            <a:xfrm>
              <a:off x="2217312" y="1822114"/>
              <a:ext cx="7129888" cy="3272216"/>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Gesprek in tweetallen</a:t>
              </a:r>
              <a:endParaRPr lang="nl-NL" sz="3500" dirty="0"/>
            </a:p>
            <a:p>
              <a:pPr lvl="0">
                <a:buFont typeface="Arial" panose="020B0604020202020204" pitchFamily="34" charset="0"/>
                <a:buChar char="•"/>
              </a:pPr>
              <a:r>
                <a:rPr lang="nl-NL" dirty="0"/>
                <a:t>Als de Heere Jezus ‘de Weg’ genoemd wordt, wat betekent dat voor alle andere wegen? Denk bijvoorbeeld aan de weg van Boeddha of de vijf zuilen van de moslims. </a:t>
              </a:r>
            </a:p>
            <a:p>
              <a:pPr lvl="0">
                <a:buFont typeface="Arial" panose="020B0604020202020204" pitchFamily="34" charset="0"/>
                <a:buChar char="•"/>
              </a:pPr>
              <a:r>
                <a:rPr lang="nl-NL" dirty="0"/>
                <a:t>Hoe zou je in het binnenste heiligdom kunnen komen? Wat stel je je voor bij een ontmoeting met de Heere? Probeer zo concreet mogelijk te zijn.</a:t>
              </a:r>
            </a:p>
            <a:p>
              <a:pPr lvl="0">
                <a:buFont typeface="Arial" panose="020B0604020202020204" pitchFamily="34" charset="0"/>
                <a:buChar char="•"/>
              </a:pPr>
              <a:r>
                <a:rPr lang="nl-NL" dirty="0"/>
                <a:t>Wat zou jij met de Heere willen bespreken als je bij Hem mag komen?</a:t>
              </a:r>
            </a:p>
          </p:txBody>
        </p:sp>
      </p:grpSp>
    </p:spTree>
    <p:extLst>
      <p:ext uri="{BB962C8B-B14F-4D97-AF65-F5344CB8AC3E}">
        <p14:creationId xmlns:p14="http://schemas.microsoft.com/office/powerpoint/2010/main" val="3160258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B21551-C551-B647-A0A1-9ACA85EF7D3E}"/>
              </a:ext>
            </a:extLst>
          </p:cNvPr>
          <p:cNvPicPr>
            <a:picLocks noChangeAspect="1"/>
          </p:cNvPicPr>
          <p:nvPr/>
        </p:nvPicPr>
        <p:blipFill rotWithShape="1">
          <a:blip r:embed="rId3">
            <a:extLst>
              <a:ext uri="{28A0092B-C50C-407E-A947-70E740481C1C}">
                <a14:useLocalDpi xmlns:a14="http://schemas.microsoft.com/office/drawing/2010/main" val="0"/>
              </a:ext>
            </a:extLst>
          </a:blip>
          <a:srcRect l="11664" r="48432" b="20463"/>
          <a:stretch/>
        </p:blipFill>
        <p:spPr>
          <a:xfrm>
            <a:off x="625493" y="490064"/>
            <a:ext cx="4210060" cy="5832582"/>
          </a:xfrm>
          <a:prstGeom prst="rect">
            <a:avLst/>
          </a:prstGeom>
        </p:spPr>
      </p:pic>
      <p:pic>
        <p:nvPicPr>
          <p:cNvPr id="9" name="Afbeelding 8">
            <a:extLst>
              <a:ext uri="{FF2B5EF4-FFF2-40B4-BE49-F238E27FC236}">
                <a16:creationId xmlns:a16="http://schemas.microsoft.com/office/drawing/2014/main" id="{5BB85329-3396-E848-B353-BED031FDE1C2}"/>
              </a:ext>
            </a:extLst>
          </p:cNvPr>
          <p:cNvPicPr>
            <a:picLocks noChangeAspect="1"/>
          </p:cNvPicPr>
          <p:nvPr/>
        </p:nvPicPr>
        <p:blipFill rotWithShape="1">
          <a:blip r:embed="rId4">
            <a:extLst>
              <a:ext uri="{28A0092B-C50C-407E-A947-70E740481C1C}">
                <a14:useLocalDpi xmlns:a14="http://schemas.microsoft.com/office/drawing/2010/main" val="0"/>
              </a:ext>
            </a:extLst>
          </a:blip>
          <a:srcRect l="38699" t="27548" r="38746" b="28388"/>
          <a:stretch/>
        </p:blipFill>
        <p:spPr>
          <a:xfrm>
            <a:off x="625493" y="136838"/>
            <a:ext cx="4283030" cy="6185808"/>
          </a:xfrm>
          <a:prstGeom prst="rect">
            <a:avLst/>
          </a:prstGeom>
        </p:spPr>
      </p:pic>
      <p:grpSp>
        <p:nvGrpSpPr>
          <p:cNvPr id="4" name="Groep 3">
            <a:extLst>
              <a:ext uri="{FF2B5EF4-FFF2-40B4-BE49-F238E27FC236}">
                <a16:creationId xmlns:a16="http://schemas.microsoft.com/office/drawing/2014/main" id="{7BB28426-7841-5145-B8B1-6BDA7EADEDBB}"/>
              </a:ext>
            </a:extLst>
          </p:cNvPr>
          <p:cNvGrpSpPr/>
          <p:nvPr/>
        </p:nvGrpSpPr>
        <p:grpSpPr>
          <a:xfrm>
            <a:off x="3611841" y="1932653"/>
            <a:ext cx="7704220" cy="2967595"/>
            <a:chOff x="2228517" y="1420332"/>
            <a:chExt cx="7704220" cy="2967595"/>
          </a:xfrm>
        </p:grpSpPr>
        <p:sp>
          <p:nvSpPr>
            <p:cNvPr id="10" name="Rechthoek 9">
              <a:extLst>
                <a:ext uri="{FF2B5EF4-FFF2-40B4-BE49-F238E27FC236}">
                  <a16:creationId xmlns:a16="http://schemas.microsoft.com/office/drawing/2014/main" id="{944A850B-8158-204B-8B6A-57102E80FCE7}"/>
                </a:ext>
              </a:extLst>
            </p:cNvPr>
            <p:cNvSpPr/>
            <p:nvPr/>
          </p:nvSpPr>
          <p:spPr>
            <a:xfrm>
              <a:off x="2228517" y="3181850"/>
              <a:ext cx="7699927" cy="494875"/>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071C8412-1D52-8443-8610-CB8AADF1296E}"/>
                </a:ext>
              </a:extLst>
            </p:cNvPr>
            <p:cNvPicPr>
              <a:picLocks noChangeAspect="1"/>
            </p:cNvPicPr>
            <p:nvPr/>
          </p:nvPicPr>
          <p:blipFill rotWithShape="1">
            <a:blip r:embed="rId5">
              <a:extLst>
                <a:ext uri="{28A0092B-C50C-407E-A947-70E740481C1C}">
                  <a14:useLocalDpi xmlns:a14="http://schemas.microsoft.com/office/drawing/2010/main" val="0"/>
                </a:ext>
              </a:extLst>
            </a:blip>
            <a:srcRect l="18248" t="58519" r="18229" b="30085"/>
            <a:stretch/>
          </p:blipFill>
          <p:spPr>
            <a:xfrm>
              <a:off x="2228517" y="3606389"/>
              <a:ext cx="7704220" cy="781538"/>
            </a:xfrm>
            <a:prstGeom prst="rect">
              <a:avLst/>
            </a:prstGeom>
          </p:spPr>
        </p:pic>
        <p:pic>
          <p:nvPicPr>
            <p:cNvPr id="12" name="Afbeelding 11">
              <a:extLst>
                <a:ext uri="{FF2B5EF4-FFF2-40B4-BE49-F238E27FC236}">
                  <a16:creationId xmlns:a16="http://schemas.microsoft.com/office/drawing/2014/main" id="{3591497A-A9B5-E642-AE44-C3DFC34FD8AB}"/>
                </a:ext>
              </a:extLst>
            </p:cNvPr>
            <p:cNvPicPr>
              <a:picLocks noChangeAspect="1"/>
            </p:cNvPicPr>
            <p:nvPr/>
          </p:nvPicPr>
          <p:blipFill rotWithShape="1">
            <a:blip r:embed="rId6">
              <a:extLst>
                <a:ext uri="{28A0092B-C50C-407E-A947-70E740481C1C}">
                  <a14:useLocalDpi xmlns:a14="http://schemas.microsoft.com/office/drawing/2010/main" val="0"/>
                </a:ext>
              </a:extLst>
            </a:blip>
            <a:srcRect l="18248" t="30503" r="18229" b="43811"/>
            <a:stretch/>
          </p:blipFill>
          <p:spPr>
            <a:xfrm>
              <a:off x="2228517" y="1420332"/>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41956" y="2271819"/>
              <a:ext cx="6584813" cy="1404906"/>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7"/>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7"/>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7"/>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7"/>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Vraag 7</a:t>
              </a:r>
              <a:endParaRPr lang="nl-NL" sz="3500" dirty="0"/>
            </a:p>
            <a:p>
              <a:pPr marL="0" indent="0">
                <a:buNone/>
              </a:pPr>
              <a:r>
                <a:rPr lang="nl-NL" dirty="0"/>
                <a:t>Waar gebruik je normaal een anker en hoe gebruik je die?</a:t>
              </a:r>
            </a:p>
          </p:txBody>
        </p:sp>
      </p:grpSp>
    </p:spTree>
    <p:extLst>
      <p:ext uri="{BB962C8B-B14F-4D97-AF65-F5344CB8AC3E}">
        <p14:creationId xmlns:p14="http://schemas.microsoft.com/office/powerpoint/2010/main" val="366895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522D33FC-A879-BA47-A7E9-A7882F2F843F}"/>
              </a:ext>
            </a:extLst>
          </p:cNvPr>
          <p:cNvGrpSpPr/>
          <p:nvPr/>
        </p:nvGrpSpPr>
        <p:grpSpPr>
          <a:xfrm>
            <a:off x="2243890" y="2157472"/>
            <a:ext cx="7704220" cy="2543057"/>
            <a:chOff x="2228517" y="1750728"/>
            <a:chExt cx="7704220" cy="2543057"/>
          </a:xfrm>
        </p:grpSpPr>
        <p:grpSp>
          <p:nvGrpSpPr>
            <p:cNvPr id="3" name="Groep 2">
              <a:extLst>
                <a:ext uri="{FF2B5EF4-FFF2-40B4-BE49-F238E27FC236}">
                  <a16:creationId xmlns:a16="http://schemas.microsoft.com/office/drawing/2014/main" id="{5B9D7AA7-9F6A-874F-9289-444B39CE61CE}"/>
                </a:ext>
              </a:extLst>
            </p:cNvPr>
            <p:cNvGrpSpPr/>
            <p:nvPr/>
          </p:nvGrpSpPr>
          <p:grpSpPr>
            <a:xfrm>
              <a:off x="2228517" y="1750728"/>
              <a:ext cx="7704220" cy="2543057"/>
              <a:chOff x="2228517" y="1750728"/>
              <a:chExt cx="7704220" cy="2543057"/>
            </a:xfrm>
          </p:grpSpPr>
          <p:pic>
            <p:nvPicPr>
              <p:cNvPr id="10" name="Afbeelding 9">
                <a:extLst>
                  <a:ext uri="{FF2B5EF4-FFF2-40B4-BE49-F238E27FC236}">
                    <a16:creationId xmlns:a16="http://schemas.microsoft.com/office/drawing/2014/main" id="{3940CE84-908D-5A48-B1EB-571EFBA44803}"/>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28517" y="3512247"/>
                <a:ext cx="7704220" cy="781538"/>
              </a:xfrm>
              <a:prstGeom prst="rect">
                <a:avLst/>
              </a:prstGeom>
            </p:spPr>
          </p:pic>
          <p:pic>
            <p:nvPicPr>
              <p:cNvPr id="15" name="Afbeelding 14">
                <a:extLst>
                  <a:ext uri="{FF2B5EF4-FFF2-40B4-BE49-F238E27FC236}">
                    <a16:creationId xmlns:a16="http://schemas.microsoft.com/office/drawing/2014/main" id="{95728E2A-8940-A742-BFFA-56D75BCD3FF7}"/>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28517" y="1750728"/>
                <a:ext cx="7704220" cy="1761519"/>
              </a:xfrm>
              <a:prstGeom prst="rect">
                <a:avLst/>
              </a:prstGeom>
            </p:spPr>
          </p:pic>
        </p:grpSp>
        <p:sp>
          <p:nvSpPr>
            <p:cNvPr id="16" name="Ondertitel 2">
              <a:extLst>
                <a:ext uri="{FF2B5EF4-FFF2-40B4-BE49-F238E27FC236}">
                  <a16:creationId xmlns:a16="http://schemas.microsoft.com/office/drawing/2014/main" id="{BB43CBD0-72D2-3646-A150-DF7CE777CA8F}"/>
                </a:ext>
              </a:extLst>
            </p:cNvPr>
            <p:cNvSpPr txBox="1">
              <a:spLocks/>
            </p:cNvSpPr>
            <p:nvPr/>
          </p:nvSpPr>
          <p:spPr>
            <a:xfrm>
              <a:off x="2453967" y="2602215"/>
              <a:ext cx="6569475" cy="1528377"/>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Bijbel open</a:t>
              </a:r>
            </a:p>
            <a:p>
              <a:pPr marL="0" indent="0">
                <a:buNone/>
              </a:pPr>
              <a:r>
                <a:rPr lang="nl-NL" dirty="0"/>
                <a:t>Hebreeën 6: 19-20</a:t>
              </a:r>
            </a:p>
          </p:txBody>
        </p:sp>
      </p:grpSp>
    </p:spTree>
    <p:extLst>
      <p:ext uri="{BB962C8B-B14F-4D97-AF65-F5344CB8AC3E}">
        <p14:creationId xmlns:p14="http://schemas.microsoft.com/office/powerpoint/2010/main" val="3753077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3556B3A2-FDC5-A746-B076-56C464B72E8D}"/>
              </a:ext>
            </a:extLst>
          </p:cNvPr>
          <p:cNvGrpSpPr/>
          <p:nvPr/>
        </p:nvGrpSpPr>
        <p:grpSpPr>
          <a:xfrm>
            <a:off x="2243890" y="861630"/>
            <a:ext cx="7704220" cy="5134741"/>
            <a:chOff x="2232810" y="1025295"/>
            <a:chExt cx="7704220" cy="5134741"/>
          </a:xfrm>
        </p:grpSpPr>
        <p:pic>
          <p:nvPicPr>
            <p:cNvPr id="10" name="Afbeelding 9">
              <a:extLst>
                <a:ext uri="{FF2B5EF4-FFF2-40B4-BE49-F238E27FC236}">
                  <a16:creationId xmlns:a16="http://schemas.microsoft.com/office/drawing/2014/main" id="{55956C0E-D097-5B4B-A3B3-F9A6F62B58BB}"/>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32810" y="5378498"/>
              <a:ext cx="7704220" cy="781538"/>
            </a:xfrm>
            <a:prstGeom prst="rect">
              <a:avLst/>
            </a:prstGeom>
          </p:spPr>
        </p:pic>
        <p:sp>
          <p:nvSpPr>
            <p:cNvPr id="6" name="Rechthoek 5">
              <a:extLst>
                <a:ext uri="{FF2B5EF4-FFF2-40B4-BE49-F238E27FC236}">
                  <a16:creationId xmlns:a16="http://schemas.microsoft.com/office/drawing/2014/main" id="{8D381B4C-88E5-4829-AA23-1D66C87D3B05}"/>
                </a:ext>
              </a:extLst>
            </p:cNvPr>
            <p:cNvSpPr/>
            <p:nvPr/>
          </p:nvSpPr>
          <p:spPr>
            <a:xfrm>
              <a:off x="2232810" y="2658961"/>
              <a:ext cx="7704220" cy="3170858"/>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A9A585B4-3DE8-A747-A37D-C22009C511FC}"/>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32810" y="1025295"/>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41956" y="1876782"/>
              <a:ext cx="6948872" cy="251818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Vraag 8-10</a:t>
              </a:r>
              <a:endParaRPr lang="nl-NL" sz="3500" dirty="0"/>
            </a:p>
            <a:p>
              <a:pPr marL="514350" lvl="0" indent="-514350">
                <a:buSzPct val="100000"/>
                <a:buFont typeface="+mj-lt"/>
                <a:buAutoNum type="arabicPeriod" startAt="8"/>
              </a:pPr>
              <a:r>
                <a:rPr lang="nl-NL" dirty="0"/>
                <a:t>Wat moet je met dit anker doen? Vind je dat niet vreemd? </a:t>
              </a:r>
            </a:p>
            <a:p>
              <a:pPr marL="514350" lvl="0" indent="-514350">
                <a:buSzPct val="100000"/>
                <a:buFont typeface="+mj-lt"/>
                <a:buAutoNum type="arabicPeriod" startAt="8"/>
              </a:pPr>
              <a:r>
                <a:rPr lang="nl-NL" dirty="0"/>
                <a:t>Waar hecht het anker aan vast? Bedenk een manier om jouw anker van de hoop vast te maken.</a:t>
              </a:r>
            </a:p>
            <a:p>
              <a:pPr marL="514350" lvl="0" indent="-514350">
                <a:buSzPct val="100000"/>
                <a:buFont typeface="+mj-lt"/>
                <a:buAutoNum type="arabicPeriod" startAt="8"/>
              </a:pPr>
              <a:r>
                <a:rPr lang="nl-NL" dirty="0"/>
                <a:t>Waar hopen we precies op? Hoe kun je daar naar uitkijken?</a:t>
              </a:r>
            </a:p>
          </p:txBody>
        </p:sp>
      </p:grpSp>
    </p:spTree>
    <p:extLst>
      <p:ext uri="{BB962C8B-B14F-4D97-AF65-F5344CB8AC3E}">
        <p14:creationId xmlns:p14="http://schemas.microsoft.com/office/powerpoint/2010/main" val="3315909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125B228B-614E-EC46-BE65-8FE88993B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3641" y="806939"/>
            <a:ext cx="6805245" cy="4536830"/>
          </a:xfrm>
          <a:prstGeom prst="rect">
            <a:avLst/>
          </a:prstGeom>
        </p:spPr>
      </p:pic>
      <p:pic>
        <p:nvPicPr>
          <p:cNvPr id="11" name="Afbeelding 10">
            <a:extLst>
              <a:ext uri="{FF2B5EF4-FFF2-40B4-BE49-F238E27FC236}">
                <a16:creationId xmlns:a16="http://schemas.microsoft.com/office/drawing/2014/main" id="{68273207-8A35-DA4E-B2EC-FF5991BC4F09}"/>
              </a:ext>
            </a:extLst>
          </p:cNvPr>
          <p:cNvPicPr>
            <a:picLocks noChangeAspect="1"/>
          </p:cNvPicPr>
          <p:nvPr/>
        </p:nvPicPr>
        <p:blipFill rotWithShape="1">
          <a:blip r:embed="rId4">
            <a:extLst>
              <a:ext uri="{28A0092B-C50C-407E-A947-70E740481C1C}">
                <a14:useLocalDpi xmlns:a14="http://schemas.microsoft.com/office/drawing/2010/main" val="0"/>
              </a:ext>
            </a:extLst>
          </a:blip>
          <a:srcRect l="38699" t="27548" r="38746" b="28388"/>
          <a:stretch/>
        </p:blipFill>
        <p:spPr>
          <a:xfrm>
            <a:off x="7423641" y="806939"/>
            <a:ext cx="4768359" cy="4536831"/>
          </a:xfrm>
          <a:prstGeom prst="rect">
            <a:avLst/>
          </a:prstGeom>
        </p:spPr>
      </p:pic>
      <p:sp>
        <p:nvSpPr>
          <p:cNvPr id="9" name="Tijdelijke aanduiding voor inhoud 9">
            <a:extLst>
              <a:ext uri="{FF2B5EF4-FFF2-40B4-BE49-F238E27FC236}">
                <a16:creationId xmlns:a16="http://schemas.microsoft.com/office/drawing/2014/main" id="{8B12C4E5-1389-1448-90EE-81CB259EB7DE}"/>
              </a:ext>
            </a:extLst>
          </p:cNvPr>
          <p:cNvSpPr>
            <a:spLocks noGrp="1"/>
          </p:cNvSpPr>
          <p:nvPr>
            <p:ph idx="1"/>
          </p:nvPr>
        </p:nvSpPr>
        <p:spPr>
          <a:xfrm>
            <a:off x="919159" y="806939"/>
            <a:ext cx="6020903" cy="5244123"/>
          </a:xfrm>
        </p:spPr>
        <p:txBody>
          <a:bodyPr anchor="ctr">
            <a:noAutofit/>
          </a:bodyPr>
          <a:lstStyle/>
          <a:p>
            <a:pPr marL="0" indent="0">
              <a:buNone/>
            </a:pPr>
            <a:r>
              <a:rPr lang="nl-NL" b="1" dirty="0"/>
              <a:t>De weg van de verzoening: </a:t>
            </a:r>
          </a:p>
          <a:p>
            <a:pPr lvl="0">
              <a:buFont typeface="Arial" panose="020B0604020202020204" pitchFamily="34" charset="0"/>
              <a:buChar char="•"/>
            </a:pPr>
            <a:r>
              <a:rPr lang="nl-NL" dirty="0"/>
              <a:t>Ga in door de poort;</a:t>
            </a:r>
          </a:p>
          <a:p>
            <a:pPr lvl="0">
              <a:buFont typeface="Arial" panose="020B0604020202020204" pitchFamily="34" charset="0"/>
              <a:buChar char="•"/>
            </a:pPr>
            <a:r>
              <a:rPr lang="nl-NL" dirty="0"/>
              <a:t>Belijd je schuld bij het brandofferaltaar;</a:t>
            </a:r>
          </a:p>
          <a:p>
            <a:pPr lvl="0">
              <a:buFont typeface="Arial" panose="020B0604020202020204" pitchFamily="34" charset="0"/>
              <a:buChar char="•"/>
            </a:pPr>
            <a:r>
              <a:rPr lang="nl-NL" dirty="0"/>
              <a:t>Reinig je handen bij het wasbekken;</a:t>
            </a:r>
          </a:p>
          <a:p>
            <a:pPr lvl="0">
              <a:buFont typeface="Arial" panose="020B0604020202020204" pitchFamily="34" charset="0"/>
              <a:buChar char="•"/>
            </a:pPr>
            <a:r>
              <a:rPr lang="nl-NL" dirty="0"/>
              <a:t>Kijk naar Gods beloften bij de tafel met toonbroden;</a:t>
            </a:r>
          </a:p>
          <a:p>
            <a:pPr lvl="0">
              <a:buFont typeface="Arial" panose="020B0604020202020204" pitchFamily="34" charset="0"/>
              <a:buChar char="•"/>
            </a:pPr>
            <a:r>
              <a:rPr lang="nl-NL" dirty="0"/>
              <a:t>Laat je met Gods licht bestralen bij de gouden kandelaar;</a:t>
            </a:r>
          </a:p>
          <a:p>
            <a:pPr lvl="0">
              <a:buFont typeface="Arial" panose="020B0604020202020204" pitchFamily="34" charset="0"/>
              <a:buChar char="•"/>
            </a:pPr>
            <a:r>
              <a:rPr lang="nl-NL" dirty="0"/>
              <a:t>Spreek met de Heere in het gebed bij het reukofferaltaar;</a:t>
            </a:r>
          </a:p>
          <a:p>
            <a:pPr lvl="0">
              <a:buFont typeface="Arial" panose="020B0604020202020204" pitchFamily="34" charset="0"/>
              <a:buChar char="•"/>
            </a:pPr>
            <a:r>
              <a:rPr lang="nl-NL" dirty="0"/>
              <a:t>Kom tot het Heiligdom met hoop. </a:t>
            </a:r>
          </a:p>
        </p:txBody>
      </p:sp>
    </p:spTree>
    <p:extLst>
      <p:ext uri="{BB962C8B-B14F-4D97-AF65-F5344CB8AC3E}">
        <p14:creationId xmlns:p14="http://schemas.microsoft.com/office/powerpoint/2010/main" val="3737344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BFC74EB0-3534-4548-B85C-888101BF9916}"/>
              </a:ext>
            </a:extLst>
          </p:cNvPr>
          <p:cNvGrpSpPr/>
          <p:nvPr/>
        </p:nvGrpSpPr>
        <p:grpSpPr>
          <a:xfrm>
            <a:off x="1806058" y="237190"/>
            <a:ext cx="8579885" cy="6383621"/>
            <a:chOff x="1394804" y="1015693"/>
            <a:chExt cx="8579885" cy="6383621"/>
          </a:xfrm>
        </p:grpSpPr>
        <p:pic>
          <p:nvPicPr>
            <p:cNvPr id="8" name="Afbeelding 7">
              <a:extLst>
                <a:ext uri="{FF2B5EF4-FFF2-40B4-BE49-F238E27FC236}">
                  <a16:creationId xmlns:a16="http://schemas.microsoft.com/office/drawing/2014/main" id="{296F85B8-E525-2343-B091-0BFADE1D5528}"/>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357" b="30085"/>
            <a:stretch/>
          </p:blipFill>
          <p:spPr>
            <a:xfrm>
              <a:off x="2238990" y="6614282"/>
              <a:ext cx="7735699" cy="785032"/>
            </a:xfrm>
            <a:prstGeom prst="rect">
              <a:avLst/>
            </a:prstGeom>
          </p:spPr>
        </p:pic>
        <p:grpSp>
          <p:nvGrpSpPr>
            <p:cNvPr id="15" name="Groep 14">
              <a:extLst>
                <a:ext uri="{FF2B5EF4-FFF2-40B4-BE49-F238E27FC236}">
                  <a16:creationId xmlns:a16="http://schemas.microsoft.com/office/drawing/2014/main" id="{A13205C9-6783-F340-983F-C5DA0FCF2EBD}"/>
                </a:ext>
              </a:extLst>
            </p:cNvPr>
            <p:cNvGrpSpPr/>
            <p:nvPr/>
          </p:nvGrpSpPr>
          <p:grpSpPr>
            <a:xfrm>
              <a:off x="1394804" y="1015693"/>
              <a:ext cx="8579885" cy="6054280"/>
              <a:chOff x="1378708" y="1999567"/>
              <a:chExt cx="8579885" cy="6054280"/>
            </a:xfrm>
          </p:grpSpPr>
          <p:sp>
            <p:nvSpPr>
              <p:cNvPr id="16" name="Rechthoek 15">
                <a:extLst>
                  <a:ext uri="{FF2B5EF4-FFF2-40B4-BE49-F238E27FC236}">
                    <a16:creationId xmlns:a16="http://schemas.microsoft.com/office/drawing/2014/main" id="{FC6E8429-9BDF-7C42-86C9-0BD7887ADD04}"/>
                  </a:ext>
                </a:extLst>
              </p:cNvPr>
              <p:cNvSpPr/>
              <p:nvPr/>
            </p:nvSpPr>
            <p:spPr>
              <a:xfrm>
                <a:off x="1378708" y="2489295"/>
                <a:ext cx="8579885" cy="5564552"/>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7" name="Afbeelding 16">
                <a:extLst>
                  <a:ext uri="{FF2B5EF4-FFF2-40B4-BE49-F238E27FC236}">
                    <a16:creationId xmlns:a16="http://schemas.microsoft.com/office/drawing/2014/main" id="{5CB5C77B-402F-B447-88F0-F0501ABC4E82}"/>
                  </a:ext>
                </a:extLst>
              </p:cNvPr>
              <p:cNvPicPr>
                <a:picLocks noChangeAspect="1"/>
              </p:cNvPicPr>
              <p:nvPr/>
            </p:nvPicPr>
            <p:blipFill rotWithShape="1">
              <a:blip r:embed="rId4">
                <a:extLst>
                  <a:ext uri="{28A0092B-C50C-407E-A947-70E740481C1C}">
                    <a14:useLocalDpi xmlns:a14="http://schemas.microsoft.com/office/drawing/2010/main" val="0"/>
                  </a:ext>
                </a:extLst>
              </a:blip>
              <a:srcRect l="18130" t="30108" r="18321" b="43570"/>
              <a:stretch/>
            </p:blipFill>
            <p:spPr>
              <a:xfrm>
                <a:off x="2201216" y="1999567"/>
                <a:ext cx="7757377" cy="1807454"/>
              </a:xfrm>
              <a:prstGeom prst="rect">
                <a:avLst/>
              </a:prstGeom>
            </p:spPr>
          </p:pic>
        </p:grpSp>
        <p:sp>
          <p:nvSpPr>
            <p:cNvPr id="20" name="Ondertitel 2">
              <a:extLst>
                <a:ext uri="{FF2B5EF4-FFF2-40B4-BE49-F238E27FC236}">
                  <a16:creationId xmlns:a16="http://schemas.microsoft.com/office/drawing/2014/main" id="{19EF597C-BD3B-6B41-B9FB-FEF2F5EF3C3C}"/>
                </a:ext>
              </a:extLst>
            </p:cNvPr>
            <p:cNvSpPr txBox="1">
              <a:spLocks/>
            </p:cNvSpPr>
            <p:nvPr/>
          </p:nvSpPr>
          <p:spPr>
            <a:xfrm>
              <a:off x="1547446" y="1822114"/>
              <a:ext cx="7799754" cy="3272216"/>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Gesprek</a:t>
              </a:r>
              <a:endParaRPr lang="nl-NL" sz="3500" dirty="0"/>
            </a:p>
            <a:p>
              <a:pPr lvl="0">
                <a:buFont typeface="Arial" panose="020B0604020202020204" pitchFamily="34" charset="0"/>
                <a:buChar char="•"/>
              </a:pPr>
              <a:r>
                <a:rPr lang="nl-NL" dirty="0"/>
                <a:t>Welke van de voorwerpen in de tabernakel spreekt je het meest aan?</a:t>
              </a:r>
            </a:p>
            <a:p>
              <a:pPr lvl="0">
                <a:buFont typeface="Arial" panose="020B0604020202020204" pitchFamily="34" charset="0"/>
                <a:buChar char="•"/>
              </a:pPr>
              <a:r>
                <a:rPr lang="nl-NL" dirty="0"/>
                <a:t>Hoe zou jij mee willen bouwen aan een maquette van de tabernakel? Wat kun je goed?</a:t>
              </a:r>
            </a:p>
            <a:p>
              <a:pPr lvl="0">
                <a:buFont typeface="Arial" panose="020B0604020202020204" pitchFamily="34" charset="0"/>
                <a:buChar char="•"/>
              </a:pPr>
              <a:r>
                <a:rPr lang="nl-NL" dirty="0"/>
                <a:t>Het Allerheiligste zat natuurlijk helemaal ingepakt met doeken. Hoe zou je ervoor kunnen zorgen dat de ark van het verbond toch zichtbaar is?</a:t>
              </a:r>
            </a:p>
            <a:p>
              <a:pPr lvl="0">
                <a:buFont typeface="Arial" panose="020B0604020202020204" pitchFamily="34" charset="0"/>
                <a:buChar char="•"/>
              </a:pPr>
              <a:r>
                <a:rPr lang="nl-NL" dirty="0"/>
                <a:t>Willen jullie het voorhangsel open of gesloten laten? </a:t>
              </a:r>
            </a:p>
          </p:txBody>
        </p:sp>
      </p:grpSp>
    </p:spTree>
    <p:extLst>
      <p:ext uri="{BB962C8B-B14F-4D97-AF65-F5344CB8AC3E}">
        <p14:creationId xmlns:p14="http://schemas.microsoft.com/office/powerpoint/2010/main" val="3775777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C087BA6-0CF4-6B4B-8013-C97BF65A0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04124" y="-1398955"/>
            <a:ext cx="14896123" cy="9929773"/>
          </a:xfrm>
          <a:prstGeom prst="rect">
            <a:avLst/>
          </a:prstGeom>
        </p:spPr>
      </p:pic>
      <p:pic>
        <p:nvPicPr>
          <p:cNvPr id="5" name="Afbeelding 4">
            <a:extLst>
              <a:ext uri="{FF2B5EF4-FFF2-40B4-BE49-F238E27FC236}">
                <a16:creationId xmlns:a16="http://schemas.microsoft.com/office/drawing/2014/main" id="{D84C54AA-61FA-4C5B-8BAF-6EC18DBCD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027" y="0"/>
            <a:ext cx="12192000" cy="6858000"/>
          </a:xfrm>
          <a:prstGeom prst="rect">
            <a:avLst/>
          </a:prstGeom>
        </p:spPr>
      </p:pic>
      <p:sp>
        <p:nvSpPr>
          <p:cNvPr id="12" name="Titel 1">
            <a:extLst>
              <a:ext uri="{FF2B5EF4-FFF2-40B4-BE49-F238E27FC236}">
                <a16:creationId xmlns:a16="http://schemas.microsoft.com/office/drawing/2014/main" id="{A41D9F2E-232B-4844-A135-63637FB19614}"/>
              </a:ext>
            </a:extLst>
          </p:cNvPr>
          <p:cNvSpPr txBox="1">
            <a:spLocks/>
          </p:cNvSpPr>
          <p:nvPr/>
        </p:nvSpPr>
        <p:spPr>
          <a:xfrm>
            <a:off x="762000" y="1417003"/>
            <a:ext cx="5262880"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accent2"/>
                </a:solidFill>
                <a:latin typeface="PraterSansPro" panose="020B0504020101020102" pitchFamily="34" charset="77"/>
                <a:ea typeface="+mj-ea"/>
                <a:cs typeface="PraterSansPro" panose="020B0504020101020102" pitchFamily="34" charset="77"/>
              </a:defRPr>
            </a:lvl1pPr>
          </a:lstStyle>
          <a:p>
            <a:r>
              <a:rPr lang="nl-NL" sz="6000" dirty="0"/>
              <a:t>Gezellig</a:t>
            </a:r>
          </a:p>
        </p:txBody>
      </p:sp>
    </p:spTree>
    <p:extLst>
      <p:ext uri="{BB962C8B-B14F-4D97-AF65-F5344CB8AC3E}">
        <p14:creationId xmlns:p14="http://schemas.microsoft.com/office/powerpoint/2010/main" val="286430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76AF9972-2CBB-0746-A3A8-BDF313E18057}"/>
              </a:ext>
            </a:extLst>
          </p:cNvPr>
          <p:cNvGrpSpPr/>
          <p:nvPr/>
        </p:nvGrpSpPr>
        <p:grpSpPr>
          <a:xfrm>
            <a:off x="2241744" y="711468"/>
            <a:ext cx="7708513" cy="5509479"/>
            <a:chOff x="2239597" y="919643"/>
            <a:chExt cx="7708513" cy="5509479"/>
          </a:xfrm>
        </p:grpSpPr>
        <p:sp>
          <p:nvSpPr>
            <p:cNvPr id="6" name="Rechthoek 5">
              <a:extLst>
                <a:ext uri="{FF2B5EF4-FFF2-40B4-BE49-F238E27FC236}">
                  <a16:creationId xmlns:a16="http://schemas.microsoft.com/office/drawing/2014/main" id="{8D381B4C-88E5-4829-AA23-1D66C87D3B05}"/>
                </a:ext>
              </a:extLst>
            </p:cNvPr>
            <p:cNvSpPr/>
            <p:nvPr/>
          </p:nvSpPr>
          <p:spPr>
            <a:xfrm>
              <a:off x="2239597" y="2499380"/>
              <a:ext cx="7704220" cy="3091543"/>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Afbeelding 8">
              <a:extLst>
                <a:ext uri="{FF2B5EF4-FFF2-40B4-BE49-F238E27FC236}">
                  <a16:creationId xmlns:a16="http://schemas.microsoft.com/office/drawing/2014/main" id="{1F17BA65-C9DB-994F-BD15-68152DA8DEDE}"/>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39597" y="5547378"/>
              <a:ext cx="7708513" cy="781973"/>
            </a:xfrm>
            <a:prstGeom prst="rect">
              <a:avLst/>
            </a:prstGeom>
          </p:spPr>
        </p:pic>
        <p:pic>
          <p:nvPicPr>
            <p:cNvPr id="12" name="Afbeelding 11">
              <a:extLst>
                <a:ext uri="{FF2B5EF4-FFF2-40B4-BE49-F238E27FC236}">
                  <a16:creationId xmlns:a16="http://schemas.microsoft.com/office/drawing/2014/main" id="{676D5347-9BF1-3946-8916-A0C639532E4B}"/>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30503" r="18229" b="43811"/>
            <a:stretch/>
          </p:blipFill>
          <p:spPr>
            <a:xfrm>
              <a:off x="2239597" y="919643"/>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54011" y="1771129"/>
              <a:ext cx="6868887" cy="4657993"/>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4"/>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4"/>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4"/>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Opdracht</a:t>
              </a:r>
              <a:endParaRPr lang="nl-NL" sz="3500" dirty="0"/>
            </a:p>
            <a:p>
              <a:pPr marL="0" indent="0">
                <a:buNone/>
              </a:pPr>
              <a:r>
                <a:rPr lang="nl-NL" dirty="0"/>
                <a:t>Bedenk eens waar je over praat als je met een vriend of vriendin samen bent?</a:t>
              </a:r>
            </a:p>
            <a:p>
              <a:pPr marL="514350" lvl="0" indent="-514350">
                <a:buSzPct val="100000"/>
                <a:buFont typeface="+mj-lt"/>
                <a:buAutoNum type="arabicPeriod"/>
              </a:pPr>
              <a:r>
                <a:rPr lang="nl-NL" dirty="0"/>
                <a:t>Dingen van school</a:t>
              </a:r>
            </a:p>
            <a:p>
              <a:pPr marL="514350" lvl="0" indent="-514350">
                <a:buSzPct val="100000"/>
                <a:buFont typeface="+mj-lt"/>
                <a:buAutoNum type="arabicPeriod"/>
              </a:pPr>
              <a:r>
                <a:rPr lang="nl-NL" dirty="0"/>
                <a:t>Hobby’s</a:t>
              </a:r>
            </a:p>
            <a:p>
              <a:pPr marL="514350" lvl="0" indent="-514350">
                <a:buSzPct val="100000"/>
                <a:buFont typeface="+mj-lt"/>
                <a:buAutoNum type="arabicPeriod"/>
              </a:pPr>
              <a:r>
                <a:rPr lang="nl-NL" dirty="0"/>
                <a:t>Kerk</a:t>
              </a:r>
            </a:p>
            <a:p>
              <a:pPr marL="514350" lvl="0" indent="-514350">
                <a:buSzPct val="100000"/>
                <a:buFont typeface="+mj-lt"/>
                <a:buAutoNum type="arabicPeriod"/>
              </a:pPr>
              <a:r>
                <a:rPr lang="nl-NL" dirty="0"/>
                <a:t>Sport</a:t>
              </a:r>
            </a:p>
            <a:p>
              <a:pPr marL="514350" lvl="0" indent="-514350">
                <a:buSzPct val="100000"/>
                <a:buFont typeface="+mj-lt"/>
                <a:buAutoNum type="arabicPeriod"/>
              </a:pPr>
              <a:r>
                <a:rPr lang="nl-NL" dirty="0"/>
                <a:t>Familie</a:t>
              </a:r>
            </a:p>
          </p:txBody>
        </p:sp>
      </p:grpSp>
    </p:spTree>
    <p:extLst>
      <p:ext uri="{BB962C8B-B14F-4D97-AF65-F5344CB8AC3E}">
        <p14:creationId xmlns:p14="http://schemas.microsoft.com/office/powerpoint/2010/main" val="186389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C087BA6-0CF4-6B4B-8013-C97BF65A0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06547" y="0"/>
            <a:ext cx="10281444" cy="6854296"/>
          </a:xfrm>
          <a:prstGeom prst="rect">
            <a:avLst/>
          </a:prstGeom>
        </p:spPr>
      </p:pic>
      <p:pic>
        <p:nvPicPr>
          <p:cNvPr id="5" name="Afbeelding 4">
            <a:extLst>
              <a:ext uri="{FF2B5EF4-FFF2-40B4-BE49-F238E27FC236}">
                <a16:creationId xmlns:a16="http://schemas.microsoft.com/office/drawing/2014/main" id="{D84C54AA-61FA-4C5B-8BAF-6EC18DBCD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el 1">
            <a:extLst>
              <a:ext uri="{FF2B5EF4-FFF2-40B4-BE49-F238E27FC236}">
                <a16:creationId xmlns:a16="http://schemas.microsoft.com/office/drawing/2014/main" id="{A41D9F2E-232B-4844-A135-63637FB19614}"/>
              </a:ext>
            </a:extLst>
          </p:cNvPr>
          <p:cNvSpPr txBox="1">
            <a:spLocks/>
          </p:cNvSpPr>
          <p:nvPr/>
        </p:nvSpPr>
        <p:spPr>
          <a:xfrm>
            <a:off x="762000" y="1417003"/>
            <a:ext cx="5262880"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accent2"/>
                </a:solidFill>
                <a:latin typeface="PraterSansPro" panose="020B0504020101020102" pitchFamily="34" charset="77"/>
                <a:ea typeface="+mj-ea"/>
                <a:cs typeface="PraterSansPro" panose="020B0504020101020102" pitchFamily="34" charset="77"/>
              </a:defRPr>
            </a:lvl1pPr>
          </a:lstStyle>
          <a:p>
            <a:r>
              <a:rPr lang="nl-NL" sz="6000" dirty="0"/>
              <a:t>Geschiedenis</a:t>
            </a:r>
          </a:p>
        </p:txBody>
      </p:sp>
    </p:spTree>
    <p:extLst>
      <p:ext uri="{BB962C8B-B14F-4D97-AF65-F5344CB8AC3E}">
        <p14:creationId xmlns:p14="http://schemas.microsoft.com/office/powerpoint/2010/main" val="3890985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522D33FC-A879-BA47-A7E9-A7882F2F843F}"/>
              </a:ext>
            </a:extLst>
          </p:cNvPr>
          <p:cNvGrpSpPr/>
          <p:nvPr/>
        </p:nvGrpSpPr>
        <p:grpSpPr>
          <a:xfrm>
            <a:off x="2243890" y="2157472"/>
            <a:ext cx="7704220" cy="2543057"/>
            <a:chOff x="2228517" y="1750728"/>
            <a:chExt cx="7704220" cy="2543057"/>
          </a:xfrm>
        </p:grpSpPr>
        <p:grpSp>
          <p:nvGrpSpPr>
            <p:cNvPr id="3" name="Groep 2">
              <a:extLst>
                <a:ext uri="{FF2B5EF4-FFF2-40B4-BE49-F238E27FC236}">
                  <a16:creationId xmlns:a16="http://schemas.microsoft.com/office/drawing/2014/main" id="{5B9D7AA7-9F6A-874F-9289-444B39CE61CE}"/>
                </a:ext>
              </a:extLst>
            </p:cNvPr>
            <p:cNvGrpSpPr/>
            <p:nvPr/>
          </p:nvGrpSpPr>
          <p:grpSpPr>
            <a:xfrm>
              <a:off x="2228517" y="1750728"/>
              <a:ext cx="7704220" cy="2543057"/>
              <a:chOff x="2228517" y="1750728"/>
              <a:chExt cx="7704220" cy="2543057"/>
            </a:xfrm>
          </p:grpSpPr>
          <p:pic>
            <p:nvPicPr>
              <p:cNvPr id="10" name="Afbeelding 9">
                <a:extLst>
                  <a:ext uri="{FF2B5EF4-FFF2-40B4-BE49-F238E27FC236}">
                    <a16:creationId xmlns:a16="http://schemas.microsoft.com/office/drawing/2014/main" id="{3940CE84-908D-5A48-B1EB-571EFBA44803}"/>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28517" y="3512247"/>
                <a:ext cx="7704220" cy="781538"/>
              </a:xfrm>
              <a:prstGeom prst="rect">
                <a:avLst/>
              </a:prstGeom>
            </p:spPr>
          </p:pic>
          <p:pic>
            <p:nvPicPr>
              <p:cNvPr id="15" name="Afbeelding 14">
                <a:extLst>
                  <a:ext uri="{FF2B5EF4-FFF2-40B4-BE49-F238E27FC236}">
                    <a16:creationId xmlns:a16="http://schemas.microsoft.com/office/drawing/2014/main" id="{95728E2A-8940-A742-BFFA-56D75BCD3FF7}"/>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28517" y="1750728"/>
                <a:ext cx="7704220" cy="1761519"/>
              </a:xfrm>
              <a:prstGeom prst="rect">
                <a:avLst/>
              </a:prstGeom>
            </p:spPr>
          </p:pic>
        </p:grpSp>
        <p:sp>
          <p:nvSpPr>
            <p:cNvPr id="16" name="Ondertitel 2">
              <a:extLst>
                <a:ext uri="{FF2B5EF4-FFF2-40B4-BE49-F238E27FC236}">
                  <a16:creationId xmlns:a16="http://schemas.microsoft.com/office/drawing/2014/main" id="{BB43CBD0-72D2-3646-A150-DF7CE777CA8F}"/>
                </a:ext>
              </a:extLst>
            </p:cNvPr>
            <p:cNvSpPr txBox="1">
              <a:spLocks/>
            </p:cNvSpPr>
            <p:nvPr/>
          </p:nvSpPr>
          <p:spPr>
            <a:xfrm>
              <a:off x="2453967" y="2602215"/>
              <a:ext cx="6569475" cy="1528377"/>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Bijbel open</a:t>
              </a:r>
            </a:p>
            <a:p>
              <a:pPr marL="0" indent="0">
                <a:buNone/>
              </a:pPr>
              <a:r>
                <a:rPr lang="nl-NL" dirty="0"/>
                <a:t>Exodus 25: 10-22</a:t>
              </a:r>
            </a:p>
          </p:txBody>
        </p:sp>
      </p:grpSp>
    </p:spTree>
    <p:extLst>
      <p:ext uri="{BB962C8B-B14F-4D97-AF65-F5344CB8AC3E}">
        <p14:creationId xmlns:p14="http://schemas.microsoft.com/office/powerpoint/2010/main" val="987961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3556B3A2-FDC5-A746-B076-56C464B72E8D}"/>
              </a:ext>
            </a:extLst>
          </p:cNvPr>
          <p:cNvGrpSpPr/>
          <p:nvPr/>
        </p:nvGrpSpPr>
        <p:grpSpPr>
          <a:xfrm>
            <a:off x="2243890" y="1236768"/>
            <a:ext cx="7704220" cy="4384465"/>
            <a:chOff x="2232810" y="1025295"/>
            <a:chExt cx="7704220" cy="4384465"/>
          </a:xfrm>
        </p:grpSpPr>
        <p:pic>
          <p:nvPicPr>
            <p:cNvPr id="10" name="Afbeelding 9">
              <a:extLst>
                <a:ext uri="{FF2B5EF4-FFF2-40B4-BE49-F238E27FC236}">
                  <a16:creationId xmlns:a16="http://schemas.microsoft.com/office/drawing/2014/main" id="{55956C0E-D097-5B4B-A3B3-F9A6F62B58BB}"/>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32810" y="4628222"/>
              <a:ext cx="7704220" cy="781538"/>
            </a:xfrm>
            <a:prstGeom prst="rect">
              <a:avLst/>
            </a:prstGeom>
          </p:spPr>
        </p:pic>
        <p:sp>
          <p:nvSpPr>
            <p:cNvPr id="6" name="Rechthoek 5">
              <a:extLst>
                <a:ext uri="{FF2B5EF4-FFF2-40B4-BE49-F238E27FC236}">
                  <a16:creationId xmlns:a16="http://schemas.microsoft.com/office/drawing/2014/main" id="{8D381B4C-88E5-4829-AA23-1D66C87D3B05}"/>
                </a:ext>
              </a:extLst>
            </p:cNvPr>
            <p:cNvSpPr/>
            <p:nvPr/>
          </p:nvSpPr>
          <p:spPr>
            <a:xfrm>
              <a:off x="2232810" y="2658961"/>
              <a:ext cx="7704220" cy="1968620"/>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A9A585B4-3DE8-A747-A37D-C22009C511FC}"/>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32810" y="1025295"/>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41956" y="1876782"/>
              <a:ext cx="6948872" cy="251818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Vraag 1-2</a:t>
              </a:r>
              <a:endParaRPr lang="nl-NL" sz="3500" dirty="0"/>
            </a:p>
            <a:p>
              <a:pPr marL="514350" lvl="0" indent="-514350">
                <a:buSzPct val="100000"/>
                <a:buFont typeface="+mj-lt"/>
                <a:buAutoNum type="arabicPeriod"/>
              </a:pPr>
              <a:r>
                <a:rPr lang="nl-NL" dirty="0"/>
                <a:t>Eén el is ongeveer een halve meter. Hoe groot is de ark? Vind je dat groot?</a:t>
              </a:r>
            </a:p>
            <a:p>
              <a:pPr marL="514350" lvl="0" indent="-514350">
                <a:buSzPct val="100000"/>
                <a:buFont typeface="+mj-lt"/>
                <a:buAutoNum type="arabicPeriod"/>
              </a:pPr>
              <a:r>
                <a:rPr lang="nl-NL" dirty="0"/>
                <a:t>Wat zit er precies in de ‘ark van het verbond’? Beschrijf voor elk van die dingen in 1 zin wat de ‘gedeelde geschiedenis’ is. </a:t>
              </a:r>
            </a:p>
          </p:txBody>
        </p:sp>
      </p:grpSp>
    </p:spTree>
    <p:extLst>
      <p:ext uri="{BB962C8B-B14F-4D97-AF65-F5344CB8AC3E}">
        <p14:creationId xmlns:p14="http://schemas.microsoft.com/office/powerpoint/2010/main" val="2467207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3556B3A2-FDC5-A746-B076-56C464B72E8D}"/>
              </a:ext>
            </a:extLst>
          </p:cNvPr>
          <p:cNvGrpSpPr/>
          <p:nvPr/>
        </p:nvGrpSpPr>
        <p:grpSpPr>
          <a:xfrm>
            <a:off x="2243890" y="666245"/>
            <a:ext cx="7704220" cy="5525511"/>
            <a:chOff x="2232810" y="1025295"/>
            <a:chExt cx="7704220" cy="5525511"/>
          </a:xfrm>
        </p:grpSpPr>
        <p:pic>
          <p:nvPicPr>
            <p:cNvPr id="10" name="Afbeelding 9">
              <a:extLst>
                <a:ext uri="{FF2B5EF4-FFF2-40B4-BE49-F238E27FC236}">
                  <a16:creationId xmlns:a16="http://schemas.microsoft.com/office/drawing/2014/main" id="{55956C0E-D097-5B4B-A3B3-F9A6F62B58BB}"/>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32810" y="5769268"/>
              <a:ext cx="7704220" cy="781538"/>
            </a:xfrm>
            <a:prstGeom prst="rect">
              <a:avLst/>
            </a:prstGeom>
          </p:spPr>
        </p:pic>
        <p:sp>
          <p:nvSpPr>
            <p:cNvPr id="6" name="Rechthoek 5">
              <a:extLst>
                <a:ext uri="{FF2B5EF4-FFF2-40B4-BE49-F238E27FC236}">
                  <a16:creationId xmlns:a16="http://schemas.microsoft.com/office/drawing/2014/main" id="{8D381B4C-88E5-4829-AA23-1D66C87D3B05}"/>
                </a:ext>
              </a:extLst>
            </p:cNvPr>
            <p:cNvSpPr/>
            <p:nvPr/>
          </p:nvSpPr>
          <p:spPr>
            <a:xfrm>
              <a:off x="2232810" y="2658960"/>
              <a:ext cx="7704220" cy="3545997"/>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A9A585B4-3DE8-A747-A37D-C22009C511FC}"/>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32810" y="1025295"/>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41956" y="1876782"/>
              <a:ext cx="6948872" cy="251818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Vraag 3-4</a:t>
              </a:r>
              <a:endParaRPr lang="nl-NL" sz="3500" dirty="0"/>
            </a:p>
            <a:p>
              <a:pPr marL="514350" lvl="0" indent="-514350">
                <a:buSzPct val="100000"/>
                <a:buFont typeface="+mj-lt"/>
                <a:buAutoNum type="arabicPeriod" startAt="3"/>
              </a:pPr>
              <a:r>
                <a:rPr lang="nl-NL" dirty="0"/>
                <a:t>Bovenop de ark ligt een bijzondere plaat. Die heet het verzoendeksel. </a:t>
              </a:r>
            </a:p>
            <a:p>
              <a:pPr lvl="1">
                <a:buSzPct val="100000"/>
                <a:buFont typeface="Arial" panose="020B0604020202020204" pitchFamily="34" charset="0"/>
                <a:buChar char="•"/>
              </a:pPr>
              <a:r>
                <a:rPr lang="nl-NL" sz="2800" dirty="0"/>
                <a:t>Wat moest er één keer per jaar met dat verzoendeksel gebeuren?</a:t>
              </a:r>
            </a:p>
            <a:p>
              <a:pPr lvl="1">
                <a:buSzPct val="100000"/>
                <a:buFont typeface="Arial" panose="020B0604020202020204" pitchFamily="34" charset="0"/>
                <a:buChar char="•"/>
              </a:pPr>
              <a:r>
                <a:rPr lang="nl-NL" sz="2800" dirty="0"/>
                <a:t>Waarom wordt die plaat </a:t>
              </a:r>
              <a:r>
                <a:rPr lang="nl-NL" sz="2800"/>
                <a:t>een verzoendeksel </a:t>
              </a:r>
              <a:r>
                <a:rPr lang="nl-NL" sz="2800" dirty="0"/>
                <a:t>genoemd, denk je?</a:t>
              </a:r>
            </a:p>
            <a:p>
              <a:pPr marL="514350" lvl="0" indent="-514350">
                <a:buSzPct val="100000"/>
                <a:buFont typeface="+mj-lt"/>
                <a:buAutoNum type="arabicPeriod" startAt="3"/>
              </a:pPr>
              <a:r>
                <a:rPr lang="nl-NL" dirty="0"/>
                <a:t>Op het deksel staan twee engelen (cherubs), waar kennen we die van?</a:t>
              </a:r>
            </a:p>
            <a:p>
              <a:pPr marL="514350" lvl="0" indent="-514350">
                <a:buSzPct val="100000"/>
                <a:buFont typeface="+mj-lt"/>
                <a:buAutoNum type="arabicPeriod" startAt="3"/>
              </a:pPr>
              <a:endParaRPr lang="nl-NL" dirty="0"/>
            </a:p>
          </p:txBody>
        </p:sp>
      </p:grpSp>
    </p:spTree>
    <p:extLst>
      <p:ext uri="{BB962C8B-B14F-4D97-AF65-F5344CB8AC3E}">
        <p14:creationId xmlns:p14="http://schemas.microsoft.com/office/powerpoint/2010/main" val="2281865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522D33FC-A879-BA47-A7E9-A7882F2F843F}"/>
              </a:ext>
            </a:extLst>
          </p:cNvPr>
          <p:cNvGrpSpPr/>
          <p:nvPr/>
        </p:nvGrpSpPr>
        <p:grpSpPr>
          <a:xfrm>
            <a:off x="2243890" y="2157472"/>
            <a:ext cx="7704220" cy="2543057"/>
            <a:chOff x="2228517" y="1750728"/>
            <a:chExt cx="7704220" cy="2543057"/>
          </a:xfrm>
        </p:grpSpPr>
        <p:grpSp>
          <p:nvGrpSpPr>
            <p:cNvPr id="3" name="Groep 2">
              <a:extLst>
                <a:ext uri="{FF2B5EF4-FFF2-40B4-BE49-F238E27FC236}">
                  <a16:creationId xmlns:a16="http://schemas.microsoft.com/office/drawing/2014/main" id="{5B9D7AA7-9F6A-874F-9289-444B39CE61CE}"/>
                </a:ext>
              </a:extLst>
            </p:cNvPr>
            <p:cNvGrpSpPr/>
            <p:nvPr/>
          </p:nvGrpSpPr>
          <p:grpSpPr>
            <a:xfrm>
              <a:off x="2228517" y="1750728"/>
              <a:ext cx="7704220" cy="2543057"/>
              <a:chOff x="2228517" y="1750728"/>
              <a:chExt cx="7704220" cy="2543057"/>
            </a:xfrm>
          </p:grpSpPr>
          <p:pic>
            <p:nvPicPr>
              <p:cNvPr id="10" name="Afbeelding 9">
                <a:extLst>
                  <a:ext uri="{FF2B5EF4-FFF2-40B4-BE49-F238E27FC236}">
                    <a16:creationId xmlns:a16="http://schemas.microsoft.com/office/drawing/2014/main" id="{3940CE84-908D-5A48-B1EB-571EFBA44803}"/>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28517" y="3512247"/>
                <a:ext cx="7704220" cy="781538"/>
              </a:xfrm>
              <a:prstGeom prst="rect">
                <a:avLst/>
              </a:prstGeom>
            </p:spPr>
          </p:pic>
          <p:pic>
            <p:nvPicPr>
              <p:cNvPr id="15" name="Afbeelding 14">
                <a:extLst>
                  <a:ext uri="{FF2B5EF4-FFF2-40B4-BE49-F238E27FC236}">
                    <a16:creationId xmlns:a16="http://schemas.microsoft.com/office/drawing/2014/main" id="{95728E2A-8940-A742-BFFA-56D75BCD3FF7}"/>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28517" y="1750728"/>
                <a:ext cx="7704220" cy="1761519"/>
              </a:xfrm>
              <a:prstGeom prst="rect">
                <a:avLst/>
              </a:prstGeom>
            </p:spPr>
          </p:pic>
        </p:grpSp>
        <p:sp>
          <p:nvSpPr>
            <p:cNvPr id="16" name="Ondertitel 2">
              <a:extLst>
                <a:ext uri="{FF2B5EF4-FFF2-40B4-BE49-F238E27FC236}">
                  <a16:creationId xmlns:a16="http://schemas.microsoft.com/office/drawing/2014/main" id="{BB43CBD0-72D2-3646-A150-DF7CE777CA8F}"/>
                </a:ext>
              </a:extLst>
            </p:cNvPr>
            <p:cNvSpPr txBox="1">
              <a:spLocks/>
            </p:cNvSpPr>
            <p:nvPr/>
          </p:nvSpPr>
          <p:spPr>
            <a:xfrm>
              <a:off x="2453967" y="2602215"/>
              <a:ext cx="6569475" cy="1528377"/>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Bijbel open</a:t>
              </a:r>
            </a:p>
            <a:p>
              <a:pPr marL="0" indent="0">
                <a:buNone/>
              </a:pPr>
              <a:r>
                <a:rPr lang="nl-NL" dirty="0"/>
                <a:t>Markus 15: 37-38</a:t>
              </a:r>
            </a:p>
          </p:txBody>
        </p:sp>
      </p:grpSp>
    </p:spTree>
    <p:extLst>
      <p:ext uri="{BB962C8B-B14F-4D97-AF65-F5344CB8AC3E}">
        <p14:creationId xmlns:p14="http://schemas.microsoft.com/office/powerpoint/2010/main" val="3599382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3556B3A2-FDC5-A746-B076-56C464B72E8D}"/>
              </a:ext>
            </a:extLst>
          </p:cNvPr>
          <p:cNvGrpSpPr/>
          <p:nvPr/>
        </p:nvGrpSpPr>
        <p:grpSpPr>
          <a:xfrm>
            <a:off x="2243890" y="1307772"/>
            <a:ext cx="7704220" cy="4242456"/>
            <a:chOff x="2232810" y="1025295"/>
            <a:chExt cx="7704220" cy="4242456"/>
          </a:xfrm>
        </p:grpSpPr>
        <p:pic>
          <p:nvPicPr>
            <p:cNvPr id="10" name="Afbeelding 9">
              <a:extLst>
                <a:ext uri="{FF2B5EF4-FFF2-40B4-BE49-F238E27FC236}">
                  <a16:creationId xmlns:a16="http://schemas.microsoft.com/office/drawing/2014/main" id="{55956C0E-D097-5B4B-A3B3-F9A6F62B58BB}"/>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32810" y="4486213"/>
              <a:ext cx="7704220" cy="781538"/>
            </a:xfrm>
            <a:prstGeom prst="rect">
              <a:avLst/>
            </a:prstGeom>
          </p:spPr>
        </p:pic>
        <p:sp>
          <p:nvSpPr>
            <p:cNvPr id="6" name="Rechthoek 5">
              <a:extLst>
                <a:ext uri="{FF2B5EF4-FFF2-40B4-BE49-F238E27FC236}">
                  <a16:creationId xmlns:a16="http://schemas.microsoft.com/office/drawing/2014/main" id="{8D381B4C-88E5-4829-AA23-1D66C87D3B05}"/>
                </a:ext>
              </a:extLst>
            </p:cNvPr>
            <p:cNvSpPr/>
            <p:nvPr/>
          </p:nvSpPr>
          <p:spPr>
            <a:xfrm>
              <a:off x="2232810" y="2658960"/>
              <a:ext cx="7704220" cy="1896952"/>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A9A585B4-3DE8-A747-A37D-C22009C511FC}"/>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32810" y="1025295"/>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41956" y="1876782"/>
              <a:ext cx="6948872" cy="251818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Vraag 5-6</a:t>
              </a:r>
              <a:endParaRPr lang="nl-NL" sz="3500" dirty="0"/>
            </a:p>
            <a:p>
              <a:pPr marL="514350" lvl="0" indent="-514350">
                <a:buSzPct val="100000"/>
                <a:buFont typeface="+mj-lt"/>
                <a:buAutoNum type="arabicPeriod" startAt="5"/>
              </a:pPr>
              <a:r>
                <a:rPr lang="nl-NL" dirty="0"/>
                <a:t>Wat gebeurt er met het voorhangsel? Wat betekent </a:t>
              </a:r>
              <a:r>
                <a:rPr lang="nl-NL"/>
                <a:t>dat?</a:t>
              </a:r>
            </a:p>
            <a:p>
              <a:pPr marL="514350" lvl="0" indent="-514350">
                <a:buSzPct val="100000"/>
                <a:buFont typeface="+mj-lt"/>
                <a:buAutoNum type="arabicPeriod" startAt="5"/>
              </a:pPr>
              <a:r>
                <a:rPr lang="nl-NL"/>
                <a:t>Wat </a:t>
              </a:r>
              <a:r>
                <a:rPr lang="nl-NL" dirty="0"/>
                <a:t>laten zowel de breedte van de toegangspoort als het gescheurde voorhangsel zien?</a:t>
              </a:r>
            </a:p>
            <a:p>
              <a:pPr marL="0" lvl="0" indent="0">
                <a:buSzPct val="100000"/>
                <a:buNone/>
              </a:pPr>
              <a:endParaRPr lang="nl-NL" dirty="0"/>
            </a:p>
          </p:txBody>
        </p:sp>
      </p:grpSp>
    </p:spTree>
    <p:extLst>
      <p:ext uri="{BB962C8B-B14F-4D97-AF65-F5344CB8AC3E}">
        <p14:creationId xmlns:p14="http://schemas.microsoft.com/office/powerpoint/2010/main" val="4149990941"/>
      </p:ext>
    </p:extLst>
  </p:cSld>
  <p:clrMapOvr>
    <a:masterClrMapping/>
  </p:clrMapOvr>
</p:sld>
</file>

<file path=ppt/theme/theme1.xml><?xml version="1.0" encoding="utf-8"?>
<a:theme xmlns:a="http://schemas.openxmlformats.org/drawingml/2006/main" name="Kantoorthema">
  <a:themeElements>
    <a:clrScheme name="LCJ presentatie">
      <a:dk1>
        <a:srgbClr val="3C3C3B"/>
      </a:dk1>
      <a:lt1>
        <a:srgbClr val="FFFFFF"/>
      </a:lt1>
      <a:dk2>
        <a:srgbClr val="3B3B3A"/>
      </a:dk2>
      <a:lt2>
        <a:srgbClr val="E7E6E6"/>
      </a:lt2>
      <a:accent1>
        <a:srgbClr val="424180"/>
      </a:accent1>
      <a:accent2>
        <a:srgbClr val="EA561D"/>
      </a:accent2>
      <a:accent3>
        <a:srgbClr val="74C8E1"/>
      </a:accent3>
      <a:accent4>
        <a:srgbClr val="DBD7CF"/>
      </a:accent4>
      <a:accent5>
        <a:srgbClr val="3B3B3A"/>
      </a:accent5>
      <a:accent6>
        <a:srgbClr val="424180"/>
      </a:accent6>
      <a:hlink>
        <a:srgbClr val="74C8E1"/>
      </a:hlink>
      <a:folHlink>
        <a:srgbClr val="E9561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sjabloon LCJ" id="{7C7D5EFF-0AD2-6A4B-BDC1-A087E7CF2259}" vid="{36032671-CD7C-8746-9C80-7F077CC8182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28DA831D2E6647863FEC6D57F99C83" ma:contentTypeVersion="12" ma:contentTypeDescription="Een nieuw document maken." ma:contentTypeScope="" ma:versionID="bb6a48f9b42536d8b086e532bc662e78">
  <xsd:schema xmlns:xsd="http://www.w3.org/2001/XMLSchema" xmlns:xs="http://www.w3.org/2001/XMLSchema" xmlns:p="http://schemas.microsoft.com/office/2006/metadata/properties" xmlns:ns2="5b1e91ba-a71e-4bec-affb-c37a2605f6ed" xmlns:ns3="8b024abd-bd08-44fc-a184-c019bac8164c" targetNamespace="http://schemas.microsoft.com/office/2006/metadata/properties" ma:root="true" ma:fieldsID="e1bafe28e5d841c1c9e2f622dc5cbdf4" ns2:_="" ns3:_="">
    <xsd:import namespace="5b1e91ba-a71e-4bec-affb-c37a2605f6ed"/>
    <xsd:import namespace="8b024abd-bd08-44fc-a184-c019bac816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1e91ba-a71e-4bec-affb-c37a2605f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024abd-bd08-44fc-a184-c019bac8164c"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A6C44E-4ECC-4B21-8AFA-6A23A9B0FB13}"/>
</file>

<file path=customXml/itemProps2.xml><?xml version="1.0" encoding="utf-8"?>
<ds:datastoreItem xmlns:ds="http://schemas.openxmlformats.org/officeDocument/2006/customXml" ds:itemID="{9341696E-5743-477C-8936-8FEB1AAE2A35}"/>
</file>

<file path=customXml/itemProps3.xml><?xml version="1.0" encoding="utf-8"?>
<ds:datastoreItem xmlns:ds="http://schemas.openxmlformats.org/officeDocument/2006/customXml" ds:itemID="{91BD751D-46C5-48C3-AC46-C2630290F459}"/>
</file>

<file path=docProps/app.xml><?xml version="1.0" encoding="utf-8"?>
<Properties xmlns="http://schemas.openxmlformats.org/officeDocument/2006/extended-properties" xmlns:vt="http://schemas.openxmlformats.org/officeDocument/2006/docPropsVTypes">
  <Template/>
  <TotalTime>3668</TotalTime>
  <Words>999</Words>
  <Application>Microsoft Macintosh PowerPoint</Application>
  <PresentationFormat>Breedbeeld</PresentationFormat>
  <Paragraphs>89</Paragraphs>
  <Slides>17</Slides>
  <Notes>17</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17</vt:i4>
      </vt:variant>
    </vt:vector>
  </HeadingPairs>
  <TitlesOfParts>
    <vt:vector size="22" baseType="lpstr">
      <vt:lpstr>PraterSansPro</vt:lpstr>
      <vt:lpstr>Nimbus Sans</vt:lpstr>
      <vt:lpstr>Calibri</vt:lpstr>
      <vt:lpstr>Arial</vt:lpstr>
      <vt:lpstr>Kantoorthema</vt:lpstr>
      <vt:lpstr>De tent van  de ontmoeting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Wilfred Beukens</dc:creator>
  <cp:lastModifiedBy>Wilfred Beukens</cp:lastModifiedBy>
  <cp:revision>31</cp:revision>
  <dcterms:created xsi:type="dcterms:W3CDTF">2018-09-26T09:15:44Z</dcterms:created>
  <dcterms:modified xsi:type="dcterms:W3CDTF">2019-09-03T22:07:04Z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0x0101003D28DA831D2E6647863FEC6D57F99C83</vt:lpwstr>
  </property>
</Properties>
</file>